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69" r:id="rId3"/>
    <p:sldId id="266" r:id="rId4"/>
    <p:sldId id="267" r:id="rId5"/>
    <p:sldId id="265" r:id="rId6"/>
    <p:sldId id="268" r:id="rId7"/>
    <p:sldId id="256" r:id="rId8"/>
    <p:sldId id="257" r:id="rId9"/>
    <p:sldId id="258" r:id="rId10"/>
    <p:sldId id="259" r:id="rId11"/>
    <p:sldId id="260" r:id="rId12"/>
    <p:sldId id="261" r:id="rId13"/>
    <p:sldId id="263" r:id="rId14"/>
    <p:sldId id="264" r:id="rId1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7BE47-4027-4EC7-A443-582F396C1AB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A1E99F92-B389-473E-B9B9-527B9D3AB0E6}">
      <dgm:prSet phldrT="[Text]"/>
      <dgm:spPr/>
      <dgm:t>
        <a:bodyPr/>
        <a:lstStyle/>
        <a:p>
          <a:r>
            <a:rPr lang="en-GB" baseline="0" dirty="0" smtClean="0">
              <a:solidFill>
                <a:schemeClr val="bg1"/>
              </a:solidFill>
            </a:rPr>
            <a:t>Squad / Ground /Facilities Builder</a:t>
          </a:r>
          <a:endParaRPr lang="en-GB" baseline="0" dirty="0">
            <a:solidFill>
              <a:schemeClr val="bg1"/>
            </a:solidFill>
          </a:endParaRPr>
        </a:p>
      </dgm:t>
    </dgm:pt>
    <dgm:pt modelId="{1E1AF76A-696D-4337-A253-45DA9ED999D2}" type="parTrans" cxnId="{E87502E4-E70B-483F-8E80-B46F8C6351F2}">
      <dgm:prSet/>
      <dgm:spPr/>
      <dgm:t>
        <a:bodyPr/>
        <a:lstStyle/>
        <a:p>
          <a:endParaRPr lang="en-GB"/>
        </a:p>
      </dgm:t>
    </dgm:pt>
    <dgm:pt modelId="{4EEC4048-6673-46D1-A93E-9B1D9D4F656C}" type="sibTrans" cxnId="{E87502E4-E70B-483F-8E80-B46F8C6351F2}">
      <dgm:prSet/>
      <dgm:spPr/>
      <dgm:t>
        <a:bodyPr/>
        <a:lstStyle/>
        <a:p>
          <a:endParaRPr lang="en-GB" dirty="0"/>
        </a:p>
      </dgm:t>
    </dgm:pt>
    <dgm:pt modelId="{5AED4901-BE11-42B5-8137-FA01398DA97B}">
      <dgm:prSet phldrT="[Text]"/>
      <dgm:spPr/>
      <dgm:t>
        <a:bodyPr/>
        <a:lstStyle/>
        <a:p>
          <a:r>
            <a:rPr lang="en-GB" baseline="0" dirty="0" smtClean="0">
              <a:solidFill>
                <a:schemeClr val="bg1"/>
              </a:solidFill>
            </a:rPr>
            <a:t>CFU Platinum Club (With benefits)</a:t>
          </a:r>
          <a:endParaRPr lang="en-GB" baseline="0" dirty="0">
            <a:solidFill>
              <a:schemeClr val="bg1"/>
            </a:solidFill>
          </a:endParaRPr>
        </a:p>
      </dgm:t>
    </dgm:pt>
    <dgm:pt modelId="{0A97509D-CE94-4A6A-B8AE-A696ED0F3297}" type="parTrans" cxnId="{7801D503-CA6A-457C-8C16-464CB5E38F68}">
      <dgm:prSet/>
      <dgm:spPr/>
      <dgm:t>
        <a:bodyPr/>
        <a:lstStyle/>
        <a:p>
          <a:endParaRPr lang="en-GB"/>
        </a:p>
      </dgm:t>
    </dgm:pt>
    <dgm:pt modelId="{AB56AC56-C537-485E-80C5-7EA4C284F038}" type="sibTrans" cxnId="{7801D503-CA6A-457C-8C16-464CB5E38F68}">
      <dgm:prSet/>
      <dgm:spPr/>
      <dgm:t>
        <a:bodyPr/>
        <a:lstStyle/>
        <a:p>
          <a:endParaRPr lang="en-GB" dirty="0"/>
        </a:p>
      </dgm:t>
    </dgm:pt>
    <dgm:pt modelId="{04E0ABED-F236-439B-A678-75D9A9744F7E}">
      <dgm:prSet phldrT="[Text]"/>
      <dgm:spPr/>
      <dgm:t>
        <a:bodyPr/>
        <a:lstStyle/>
        <a:p>
          <a:r>
            <a:rPr lang="en-GB" baseline="0" dirty="0" smtClean="0">
              <a:solidFill>
                <a:schemeClr val="bg1"/>
              </a:solidFill>
            </a:rPr>
            <a:t>CFU Membership (Standard</a:t>
          </a:r>
          <a:r>
            <a:rPr lang="en-GB" dirty="0" smtClean="0">
              <a:solidFill>
                <a:schemeClr val="bg1"/>
              </a:solidFill>
            </a:rPr>
            <a:t>)</a:t>
          </a:r>
          <a:endParaRPr lang="en-GB" dirty="0">
            <a:solidFill>
              <a:schemeClr val="bg1"/>
            </a:solidFill>
          </a:endParaRPr>
        </a:p>
      </dgm:t>
    </dgm:pt>
    <dgm:pt modelId="{EE7ABF75-7F91-4FB9-B587-D1B989C04CCB}" type="parTrans" cxnId="{5976A555-7C30-4269-BF74-5ADB79ACC903}">
      <dgm:prSet/>
      <dgm:spPr/>
      <dgm:t>
        <a:bodyPr/>
        <a:lstStyle/>
        <a:p>
          <a:endParaRPr lang="en-GB"/>
        </a:p>
      </dgm:t>
    </dgm:pt>
    <dgm:pt modelId="{B569B02B-1203-4A20-8BD8-A49C77021DBC}" type="sibTrans" cxnId="{5976A555-7C30-4269-BF74-5ADB79ACC903}">
      <dgm:prSet/>
      <dgm:spPr/>
      <dgm:t>
        <a:bodyPr/>
        <a:lstStyle/>
        <a:p>
          <a:endParaRPr lang="en-GB" dirty="0"/>
        </a:p>
      </dgm:t>
    </dgm:pt>
    <dgm:pt modelId="{38BE11D9-0594-4D67-A1D6-7FCDCDE3F439}">
      <dgm:prSet phldrT="[Text]"/>
      <dgm:spPr/>
      <dgm:t>
        <a:bodyPr/>
        <a:lstStyle/>
        <a:p>
          <a:r>
            <a:rPr lang="en-GB" baseline="0" dirty="0" smtClean="0">
              <a:solidFill>
                <a:schemeClr val="bg1"/>
              </a:solidFill>
            </a:rPr>
            <a:t>Blues Lotto</a:t>
          </a:r>
          <a:endParaRPr lang="en-GB" baseline="0" dirty="0">
            <a:solidFill>
              <a:schemeClr val="bg1"/>
            </a:solidFill>
          </a:endParaRPr>
        </a:p>
      </dgm:t>
    </dgm:pt>
    <dgm:pt modelId="{D599523B-FC55-4816-811E-642C444FF987}" type="parTrans" cxnId="{A11381BA-66B6-41BB-A3D1-10A113CB8357}">
      <dgm:prSet/>
      <dgm:spPr/>
      <dgm:t>
        <a:bodyPr/>
        <a:lstStyle/>
        <a:p>
          <a:endParaRPr lang="en-GB"/>
        </a:p>
      </dgm:t>
    </dgm:pt>
    <dgm:pt modelId="{B00D428D-6747-40B2-BA96-4270DF6A14AF}" type="sibTrans" cxnId="{A11381BA-66B6-41BB-A3D1-10A113CB8357}">
      <dgm:prSet/>
      <dgm:spPr/>
      <dgm:t>
        <a:bodyPr/>
        <a:lstStyle/>
        <a:p>
          <a:endParaRPr lang="en-GB" dirty="0"/>
        </a:p>
      </dgm:t>
    </dgm:pt>
    <dgm:pt modelId="{837C10FA-3ABE-4BFC-9E8C-791BA9C43602}">
      <dgm:prSet phldrT="[Text]"/>
      <dgm:spPr/>
      <dgm:t>
        <a:bodyPr/>
        <a:lstStyle/>
        <a:p>
          <a:r>
            <a:rPr lang="en-GB" baseline="0" dirty="0" smtClean="0">
              <a:solidFill>
                <a:schemeClr val="bg1"/>
              </a:solidFill>
            </a:rPr>
            <a:t>Seals Lottery</a:t>
          </a:r>
          <a:endParaRPr lang="en-GB" baseline="0" dirty="0">
            <a:solidFill>
              <a:schemeClr val="bg1"/>
            </a:solidFill>
          </a:endParaRPr>
        </a:p>
      </dgm:t>
    </dgm:pt>
    <dgm:pt modelId="{F8966FF8-D2B5-4C6F-91DB-CEDAFE93942B}" type="parTrans" cxnId="{05D2523F-6210-45A5-842C-E8DAF17BB84A}">
      <dgm:prSet/>
      <dgm:spPr/>
      <dgm:t>
        <a:bodyPr/>
        <a:lstStyle/>
        <a:p>
          <a:endParaRPr lang="en-GB"/>
        </a:p>
      </dgm:t>
    </dgm:pt>
    <dgm:pt modelId="{493F8F40-98AC-483C-A9BB-14E38BA9F8DE}" type="sibTrans" cxnId="{05D2523F-6210-45A5-842C-E8DAF17BB84A}">
      <dgm:prSet/>
      <dgm:spPr/>
      <dgm:t>
        <a:bodyPr/>
        <a:lstStyle/>
        <a:p>
          <a:endParaRPr lang="en-GB" dirty="0"/>
        </a:p>
      </dgm:t>
    </dgm:pt>
    <dgm:pt modelId="{C595A366-6061-4D18-BEB8-5499250320DE}">
      <dgm:prSet phldrT="[Text]"/>
      <dgm:spPr/>
      <dgm:t>
        <a:bodyPr/>
        <a:lstStyle/>
        <a:p>
          <a:r>
            <a:rPr lang="en-GB" baseline="0" dirty="0" smtClean="0">
              <a:solidFill>
                <a:schemeClr val="bg1"/>
              </a:solidFill>
            </a:rPr>
            <a:t>CFU Loan Notes</a:t>
          </a:r>
          <a:endParaRPr lang="en-GB" baseline="0" dirty="0">
            <a:solidFill>
              <a:schemeClr val="bg1"/>
            </a:solidFill>
          </a:endParaRPr>
        </a:p>
      </dgm:t>
    </dgm:pt>
    <dgm:pt modelId="{D170953D-5FC7-45EB-942B-A38B8B4484CB}" type="parTrans" cxnId="{EF0C5CA7-B09D-4F62-9856-68FD90F9DB8B}">
      <dgm:prSet/>
      <dgm:spPr/>
      <dgm:t>
        <a:bodyPr/>
        <a:lstStyle/>
        <a:p>
          <a:endParaRPr lang="en-GB"/>
        </a:p>
      </dgm:t>
    </dgm:pt>
    <dgm:pt modelId="{058024DA-BFB0-459E-8B5A-39480B4BDDE2}" type="sibTrans" cxnId="{EF0C5CA7-B09D-4F62-9856-68FD90F9DB8B}">
      <dgm:prSet/>
      <dgm:spPr/>
      <dgm:t>
        <a:bodyPr/>
        <a:lstStyle/>
        <a:p>
          <a:endParaRPr lang="en-GB" dirty="0"/>
        </a:p>
      </dgm:t>
    </dgm:pt>
    <dgm:pt modelId="{1FC09452-52AA-4B2C-B632-AD7F404F615D}">
      <dgm:prSet phldrT="[Text]"/>
      <dgm:spPr/>
      <dgm:t>
        <a:bodyPr/>
        <a:lstStyle/>
        <a:p>
          <a:r>
            <a:rPr lang="en-GB" baseline="0" dirty="0" smtClean="0">
              <a:solidFill>
                <a:schemeClr val="bg1"/>
              </a:solidFill>
            </a:rPr>
            <a:t>More fundraising functions </a:t>
          </a:r>
          <a:endParaRPr lang="en-GB" baseline="0" dirty="0">
            <a:solidFill>
              <a:schemeClr val="bg1"/>
            </a:solidFill>
          </a:endParaRPr>
        </a:p>
      </dgm:t>
    </dgm:pt>
    <dgm:pt modelId="{6174A644-6424-4A44-A59C-EE25E3A81DDA}" type="parTrans" cxnId="{CDCDBD7F-2502-45F9-87F1-3757DE0A3FA2}">
      <dgm:prSet/>
      <dgm:spPr/>
      <dgm:t>
        <a:bodyPr/>
        <a:lstStyle/>
        <a:p>
          <a:endParaRPr lang="en-GB"/>
        </a:p>
      </dgm:t>
    </dgm:pt>
    <dgm:pt modelId="{B46E8513-940F-40D8-8D83-E4897F15687D}" type="sibTrans" cxnId="{CDCDBD7F-2502-45F9-87F1-3757DE0A3FA2}">
      <dgm:prSet/>
      <dgm:spPr/>
      <dgm:t>
        <a:bodyPr/>
        <a:lstStyle/>
        <a:p>
          <a:endParaRPr lang="en-GB" dirty="0"/>
        </a:p>
      </dgm:t>
    </dgm:pt>
    <dgm:pt modelId="{E7A35C85-CCF4-4A75-B0C5-6C63EAC0DABD}">
      <dgm:prSet phldrT="[Text]"/>
      <dgm:spPr/>
      <dgm:t>
        <a:bodyPr/>
        <a:lstStyle/>
        <a:p>
          <a:r>
            <a:rPr lang="en-GB" baseline="0" dirty="0" smtClean="0">
              <a:solidFill>
                <a:schemeClr val="bg1"/>
              </a:solidFill>
            </a:rPr>
            <a:t>Community Share Scheme </a:t>
          </a:r>
          <a:endParaRPr lang="en-GB" baseline="0" dirty="0">
            <a:solidFill>
              <a:schemeClr val="bg1"/>
            </a:solidFill>
          </a:endParaRPr>
        </a:p>
      </dgm:t>
    </dgm:pt>
    <dgm:pt modelId="{5ED70ED6-69E2-43F7-9A33-6DD722F6ECA7}" type="parTrans" cxnId="{DD18713F-1D4F-407E-B008-6469C63AF6E3}">
      <dgm:prSet/>
      <dgm:spPr/>
      <dgm:t>
        <a:bodyPr/>
        <a:lstStyle/>
        <a:p>
          <a:endParaRPr lang="en-GB"/>
        </a:p>
      </dgm:t>
    </dgm:pt>
    <dgm:pt modelId="{D289E390-4040-4B0A-B6C1-C63ECFFAC57A}" type="sibTrans" cxnId="{DD18713F-1D4F-407E-B008-6469C63AF6E3}">
      <dgm:prSet/>
      <dgm:spPr/>
      <dgm:t>
        <a:bodyPr/>
        <a:lstStyle/>
        <a:p>
          <a:endParaRPr lang="en-GB" dirty="0"/>
        </a:p>
      </dgm:t>
    </dgm:pt>
    <dgm:pt modelId="{BD63D916-7B61-44D4-9FD5-FF0F17C966F2}" type="pres">
      <dgm:prSet presAssocID="{D2C7BE47-4027-4EC7-A443-582F396C1AB5}" presName="cycle" presStyleCnt="0">
        <dgm:presLayoutVars>
          <dgm:dir/>
          <dgm:resizeHandles val="exact"/>
        </dgm:presLayoutVars>
      </dgm:prSet>
      <dgm:spPr/>
      <dgm:t>
        <a:bodyPr/>
        <a:lstStyle/>
        <a:p>
          <a:endParaRPr lang="en-GB"/>
        </a:p>
      </dgm:t>
    </dgm:pt>
    <dgm:pt modelId="{B088C350-FB9D-4FC8-BDBA-B5774DBD5C92}" type="pres">
      <dgm:prSet presAssocID="{A1E99F92-B389-473E-B9B9-527B9D3AB0E6}" presName="node" presStyleLbl="node1" presStyleIdx="0" presStyleCnt="8">
        <dgm:presLayoutVars>
          <dgm:bulletEnabled val="1"/>
        </dgm:presLayoutVars>
      </dgm:prSet>
      <dgm:spPr/>
      <dgm:t>
        <a:bodyPr/>
        <a:lstStyle/>
        <a:p>
          <a:endParaRPr lang="en-GB"/>
        </a:p>
      </dgm:t>
    </dgm:pt>
    <dgm:pt modelId="{0434ADDA-DA75-4099-922A-8375896D6DDA}" type="pres">
      <dgm:prSet presAssocID="{4EEC4048-6673-46D1-A93E-9B1D9D4F656C}" presName="sibTrans" presStyleLbl="sibTrans2D1" presStyleIdx="0" presStyleCnt="8"/>
      <dgm:spPr/>
      <dgm:t>
        <a:bodyPr/>
        <a:lstStyle/>
        <a:p>
          <a:endParaRPr lang="en-GB"/>
        </a:p>
      </dgm:t>
    </dgm:pt>
    <dgm:pt modelId="{D0667CE7-A4CB-4630-A1A0-AA1E5BC8375E}" type="pres">
      <dgm:prSet presAssocID="{4EEC4048-6673-46D1-A93E-9B1D9D4F656C}" presName="connectorText" presStyleLbl="sibTrans2D1" presStyleIdx="0" presStyleCnt="8"/>
      <dgm:spPr/>
      <dgm:t>
        <a:bodyPr/>
        <a:lstStyle/>
        <a:p>
          <a:endParaRPr lang="en-GB"/>
        </a:p>
      </dgm:t>
    </dgm:pt>
    <dgm:pt modelId="{0B2D4F9C-9BD3-4FD9-ADA6-96387999A4D6}" type="pres">
      <dgm:prSet presAssocID="{5AED4901-BE11-42B5-8137-FA01398DA97B}" presName="node" presStyleLbl="node1" presStyleIdx="1" presStyleCnt="8">
        <dgm:presLayoutVars>
          <dgm:bulletEnabled val="1"/>
        </dgm:presLayoutVars>
      </dgm:prSet>
      <dgm:spPr/>
      <dgm:t>
        <a:bodyPr/>
        <a:lstStyle/>
        <a:p>
          <a:endParaRPr lang="en-GB"/>
        </a:p>
      </dgm:t>
    </dgm:pt>
    <dgm:pt modelId="{C65C577E-53ED-482C-A97E-781D05191D16}" type="pres">
      <dgm:prSet presAssocID="{AB56AC56-C537-485E-80C5-7EA4C284F038}" presName="sibTrans" presStyleLbl="sibTrans2D1" presStyleIdx="1" presStyleCnt="8"/>
      <dgm:spPr/>
      <dgm:t>
        <a:bodyPr/>
        <a:lstStyle/>
        <a:p>
          <a:endParaRPr lang="en-GB"/>
        </a:p>
      </dgm:t>
    </dgm:pt>
    <dgm:pt modelId="{3FFC9C74-E11B-46D0-ACFC-6110DE18C78A}" type="pres">
      <dgm:prSet presAssocID="{AB56AC56-C537-485E-80C5-7EA4C284F038}" presName="connectorText" presStyleLbl="sibTrans2D1" presStyleIdx="1" presStyleCnt="8"/>
      <dgm:spPr/>
      <dgm:t>
        <a:bodyPr/>
        <a:lstStyle/>
        <a:p>
          <a:endParaRPr lang="en-GB"/>
        </a:p>
      </dgm:t>
    </dgm:pt>
    <dgm:pt modelId="{CF5A52CB-4F15-43CB-A49C-6452D767C118}" type="pres">
      <dgm:prSet presAssocID="{04E0ABED-F236-439B-A678-75D9A9744F7E}" presName="node" presStyleLbl="node1" presStyleIdx="2" presStyleCnt="8">
        <dgm:presLayoutVars>
          <dgm:bulletEnabled val="1"/>
        </dgm:presLayoutVars>
      </dgm:prSet>
      <dgm:spPr/>
      <dgm:t>
        <a:bodyPr/>
        <a:lstStyle/>
        <a:p>
          <a:endParaRPr lang="en-GB"/>
        </a:p>
      </dgm:t>
    </dgm:pt>
    <dgm:pt modelId="{0DC91F44-74A0-4F65-BE02-B403CA549EA5}" type="pres">
      <dgm:prSet presAssocID="{B569B02B-1203-4A20-8BD8-A49C77021DBC}" presName="sibTrans" presStyleLbl="sibTrans2D1" presStyleIdx="2" presStyleCnt="8"/>
      <dgm:spPr/>
      <dgm:t>
        <a:bodyPr/>
        <a:lstStyle/>
        <a:p>
          <a:endParaRPr lang="en-GB"/>
        </a:p>
      </dgm:t>
    </dgm:pt>
    <dgm:pt modelId="{82AF68B4-BE35-4F4F-B7D9-0A4C6305C19B}" type="pres">
      <dgm:prSet presAssocID="{B569B02B-1203-4A20-8BD8-A49C77021DBC}" presName="connectorText" presStyleLbl="sibTrans2D1" presStyleIdx="2" presStyleCnt="8"/>
      <dgm:spPr/>
      <dgm:t>
        <a:bodyPr/>
        <a:lstStyle/>
        <a:p>
          <a:endParaRPr lang="en-GB"/>
        </a:p>
      </dgm:t>
    </dgm:pt>
    <dgm:pt modelId="{ECBAB6AB-65C3-4123-9070-7AEA80EBE877}" type="pres">
      <dgm:prSet presAssocID="{38BE11D9-0594-4D67-A1D6-7FCDCDE3F439}" presName="node" presStyleLbl="node1" presStyleIdx="3" presStyleCnt="8">
        <dgm:presLayoutVars>
          <dgm:bulletEnabled val="1"/>
        </dgm:presLayoutVars>
      </dgm:prSet>
      <dgm:spPr/>
      <dgm:t>
        <a:bodyPr/>
        <a:lstStyle/>
        <a:p>
          <a:endParaRPr lang="en-GB"/>
        </a:p>
      </dgm:t>
    </dgm:pt>
    <dgm:pt modelId="{38B34535-56C6-48D3-9C6B-2525BC0C6725}" type="pres">
      <dgm:prSet presAssocID="{B00D428D-6747-40B2-BA96-4270DF6A14AF}" presName="sibTrans" presStyleLbl="sibTrans2D1" presStyleIdx="3" presStyleCnt="8"/>
      <dgm:spPr/>
      <dgm:t>
        <a:bodyPr/>
        <a:lstStyle/>
        <a:p>
          <a:endParaRPr lang="en-GB"/>
        </a:p>
      </dgm:t>
    </dgm:pt>
    <dgm:pt modelId="{F09318B9-8A73-4E2C-9BA0-0E12A07DD464}" type="pres">
      <dgm:prSet presAssocID="{B00D428D-6747-40B2-BA96-4270DF6A14AF}" presName="connectorText" presStyleLbl="sibTrans2D1" presStyleIdx="3" presStyleCnt="8"/>
      <dgm:spPr/>
      <dgm:t>
        <a:bodyPr/>
        <a:lstStyle/>
        <a:p>
          <a:endParaRPr lang="en-GB"/>
        </a:p>
      </dgm:t>
    </dgm:pt>
    <dgm:pt modelId="{478AD0C7-CAF0-414B-A85D-4DEFDA88E349}" type="pres">
      <dgm:prSet presAssocID="{837C10FA-3ABE-4BFC-9E8C-791BA9C43602}" presName="node" presStyleLbl="node1" presStyleIdx="4" presStyleCnt="8">
        <dgm:presLayoutVars>
          <dgm:bulletEnabled val="1"/>
        </dgm:presLayoutVars>
      </dgm:prSet>
      <dgm:spPr/>
      <dgm:t>
        <a:bodyPr/>
        <a:lstStyle/>
        <a:p>
          <a:endParaRPr lang="en-GB"/>
        </a:p>
      </dgm:t>
    </dgm:pt>
    <dgm:pt modelId="{97FC56A1-B882-4E3F-AA7A-F79733AC31B8}" type="pres">
      <dgm:prSet presAssocID="{493F8F40-98AC-483C-A9BB-14E38BA9F8DE}" presName="sibTrans" presStyleLbl="sibTrans2D1" presStyleIdx="4" presStyleCnt="8"/>
      <dgm:spPr/>
      <dgm:t>
        <a:bodyPr/>
        <a:lstStyle/>
        <a:p>
          <a:endParaRPr lang="en-GB"/>
        </a:p>
      </dgm:t>
    </dgm:pt>
    <dgm:pt modelId="{45C57933-C972-4ADE-ACBA-D221ED595ACF}" type="pres">
      <dgm:prSet presAssocID="{493F8F40-98AC-483C-A9BB-14E38BA9F8DE}" presName="connectorText" presStyleLbl="sibTrans2D1" presStyleIdx="4" presStyleCnt="8"/>
      <dgm:spPr/>
      <dgm:t>
        <a:bodyPr/>
        <a:lstStyle/>
        <a:p>
          <a:endParaRPr lang="en-GB"/>
        </a:p>
      </dgm:t>
    </dgm:pt>
    <dgm:pt modelId="{7FD92D88-6F98-4279-8FA4-D755484396E1}" type="pres">
      <dgm:prSet presAssocID="{C595A366-6061-4D18-BEB8-5499250320DE}" presName="node" presStyleLbl="node1" presStyleIdx="5" presStyleCnt="8">
        <dgm:presLayoutVars>
          <dgm:bulletEnabled val="1"/>
        </dgm:presLayoutVars>
      </dgm:prSet>
      <dgm:spPr/>
      <dgm:t>
        <a:bodyPr/>
        <a:lstStyle/>
        <a:p>
          <a:endParaRPr lang="en-GB"/>
        </a:p>
      </dgm:t>
    </dgm:pt>
    <dgm:pt modelId="{DBBC7998-21DD-4628-82D3-51E8D08CEC88}" type="pres">
      <dgm:prSet presAssocID="{058024DA-BFB0-459E-8B5A-39480B4BDDE2}" presName="sibTrans" presStyleLbl="sibTrans2D1" presStyleIdx="5" presStyleCnt="8"/>
      <dgm:spPr/>
      <dgm:t>
        <a:bodyPr/>
        <a:lstStyle/>
        <a:p>
          <a:endParaRPr lang="en-GB"/>
        </a:p>
      </dgm:t>
    </dgm:pt>
    <dgm:pt modelId="{B0349A0C-2848-4F2C-95A3-36C0B03B5BCA}" type="pres">
      <dgm:prSet presAssocID="{058024DA-BFB0-459E-8B5A-39480B4BDDE2}" presName="connectorText" presStyleLbl="sibTrans2D1" presStyleIdx="5" presStyleCnt="8"/>
      <dgm:spPr/>
      <dgm:t>
        <a:bodyPr/>
        <a:lstStyle/>
        <a:p>
          <a:endParaRPr lang="en-GB"/>
        </a:p>
      </dgm:t>
    </dgm:pt>
    <dgm:pt modelId="{043CDD51-02B3-4399-A54A-B0691F9B76BE}" type="pres">
      <dgm:prSet presAssocID="{1FC09452-52AA-4B2C-B632-AD7F404F615D}" presName="node" presStyleLbl="node1" presStyleIdx="6" presStyleCnt="8" custRadScaleRad="100836" custRadScaleInc="-2561">
        <dgm:presLayoutVars>
          <dgm:bulletEnabled val="1"/>
        </dgm:presLayoutVars>
      </dgm:prSet>
      <dgm:spPr/>
      <dgm:t>
        <a:bodyPr/>
        <a:lstStyle/>
        <a:p>
          <a:endParaRPr lang="en-GB"/>
        </a:p>
      </dgm:t>
    </dgm:pt>
    <dgm:pt modelId="{AC449991-4FFE-4E11-A6D4-2F14F5A73FF2}" type="pres">
      <dgm:prSet presAssocID="{B46E8513-940F-40D8-8D83-E4897F15687D}" presName="sibTrans" presStyleLbl="sibTrans2D1" presStyleIdx="6" presStyleCnt="8"/>
      <dgm:spPr/>
      <dgm:t>
        <a:bodyPr/>
        <a:lstStyle/>
        <a:p>
          <a:endParaRPr lang="en-GB"/>
        </a:p>
      </dgm:t>
    </dgm:pt>
    <dgm:pt modelId="{83D9C18F-3A7B-4D79-B4CC-012E8126F0DB}" type="pres">
      <dgm:prSet presAssocID="{B46E8513-940F-40D8-8D83-E4897F15687D}" presName="connectorText" presStyleLbl="sibTrans2D1" presStyleIdx="6" presStyleCnt="8"/>
      <dgm:spPr/>
      <dgm:t>
        <a:bodyPr/>
        <a:lstStyle/>
        <a:p>
          <a:endParaRPr lang="en-GB"/>
        </a:p>
      </dgm:t>
    </dgm:pt>
    <dgm:pt modelId="{B4F31EAB-1114-46F7-B13D-FF298DA1B54B}" type="pres">
      <dgm:prSet presAssocID="{E7A35C85-CCF4-4A75-B0C5-6C63EAC0DABD}" presName="node" presStyleLbl="node1" presStyleIdx="7" presStyleCnt="8">
        <dgm:presLayoutVars>
          <dgm:bulletEnabled val="1"/>
        </dgm:presLayoutVars>
      </dgm:prSet>
      <dgm:spPr/>
      <dgm:t>
        <a:bodyPr/>
        <a:lstStyle/>
        <a:p>
          <a:endParaRPr lang="en-GB"/>
        </a:p>
      </dgm:t>
    </dgm:pt>
    <dgm:pt modelId="{CF4892D6-B4B3-4F63-9B87-487EDBE2C149}" type="pres">
      <dgm:prSet presAssocID="{D289E390-4040-4B0A-B6C1-C63ECFFAC57A}" presName="sibTrans" presStyleLbl="sibTrans2D1" presStyleIdx="7" presStyleCnt="8"/>
      <dgm:spPr/>
      <dgm:t>
        <a:bodyPr/>
        <a:lstStyle/>
        <a:p>
          <a:endParaRPr lang="en-GB"/>
        </a:p>
      </dgm:t>
    </dgm:pt>
    <dgm:pt modelId="{4F60B862-6802-4E45-B77F-3C7FED13D448}" type="pres">
      <dgm:prSet presAssocID="{D289E390-4040-4B0A-B6C1-C63ECFFAC57A}" presName="connectorText" presStyleLbl="sibTrans2D1" presStyleIdx="7" presStyleCnt="8"/>
      <dgm:spPr/>
      <dgm:t>
        <a:bodyPr/>
        <a:lstStyle/>
        <a:p>
          <a:endParaRPr lang="en-GB"/>
        </a:p>
      </dgm:t>
    </dgm:pt>
  </dgm:ptLst>
  <dgm:cxnLst>
    <dgm:cxn modelId="{B672E82B-4545-4FC1-992D-297484705688}" type="presOf" srcId="{B00D428D-6747-40B2-BA96-4270DF6A14AF}" destId="{38B34535-56C6-48D3-9C6B-2525BC0C6725}" srcOrd="0" destOrd="0" presId="urn:microsoft.com/office/officeart/2005/8/layout/cycle2"/>
    <dgm:cxn modelId="{034265DA-D78A-439A-AA43-204538BB8192}" type="presOf" srcId="{D2C7BE47-4027-4EC7-A443-582F396C1AB5}" destId="{BD63D916-7B61-44D4-9FD5-FF0F17C966F2}" srcOrd="0" destOrd="0" presId="urn:microsoft.com/office/officeart/2005/8/layout/cycle2"/>
    <dgm:cxn modelId="{BE71AB68-057D-4F55-BD38-07C5DE03D212}" type="presOf" srcId="{A1E99F92-B389-473E-B9B9-527B9D3AB0E6}" destId="{B088C350-FB9D-4FC8-BDBA-B5774DBD5C92}" srcOrd="0" destOrd="0" presId="urn:microsoft.com/office/officeart/2005/8/layout/cycle2"/>
    <dgm:cxn modelId="{79A27385-FA0D-422C-A220-CC86E5FEEAFC}" type="presOf" srcId="{AB56AC56-C537-485E-80C5-7EA4C284F038}" destId="{3FFC9C74-E11B-46D0-ACFC-6110DE18C78A}" srcOrd="1" destOrd="0" presId="urn:microsoft.com/office/officeart/2005/8/layout/cycle2"/>
    <dgm:cxn modelId="{1725F4C6-8CBE-44BE-ABBF-A88CB4A5A028}" type="presOf" srcId="{058024DA-BFB0-459E-8B5A-39480B4BDDE2}" destId="{DBBC7998-21DD-4628-82D3-51E8D08CEC88}" srcOrd="0" destOrd="0" presId="urn:microsoft.com/office/officeart/2005/8/layout/cycle2"/>
    <dgm:cxn modelId="{5976A555-7C30-4269-BF74-5ADB79ACC903}" srcId="{D2C7BE47-4027-4EC7-A443-582F396C1AB5}" destId="{04E0ABED-F236-439B-A678-75D9A9744F7E}" srcOrd="2" destOrd="0" parTransId="{EE7ABF75-7F91-4FB9-B587-D1B989C04CCB}" sibTransId="{B569B02B-1203-4A20-8BD8-A49C77021DBC}"/>
    <dgm:cxn modelId="{991E1737-0126-4A3E-985C-410E8DA4C5DF}" type="presOf" srcId="{B46E8513-940F-40D8-8D83-E4897F15687D}" destId="{83D9C18F-3A7B-4D79-B4CC-012E8126F0DB}" srcOrd="1" destOrd="0" presId="urn:microsoft.com/office/officeart/2005/8/layout/cycle2"/>
    <dgm:cxn modelId="{9DF20EE0-D59F-48E9-B186-0FE71AD2C20C}" type="presOf" srcId="{B00D428D-6747-40B2-BA96-4270DF6A14AF}" destId="{F09318B9-8A73-4E2C-9BA0-0E12A07DD464}" srcOrd="1" destOrd="0" presId="urn:microsoft.com/office/officeart/2005/8/layout/cycle2"/>
    <dgm:cxn modelId="{05D2523F-6210-45A5-842C-E8DAF17BB84A}" srcId="{D2C7BE47-4027-4EC7-A443-582F396C1AB5}" destId="{837C10FA-3ABE-4BFC-9E8C-791BA9C43602}" srcOrd="4" destOrd="0" parTransId="{F8966FF8-D2B5-4C6F-91DB-CEDAFE93942B}" sibTransId="{493F8F40-98AC-483C-A9BB-14E38BA9F8DE}"/>
    <dgm:cxn modelId="{FDB5C446-B926-4B20-A3D8-35346CD4A201}" type="presOf" srcId="{B569B02B-1203-4A20-8BD8-A49C77021DBC}" destId="{82AF68B4-BE35-4F4F-B7D9-0A4C6305C19B}" srcOrd="1" destOrd="0" presId="urn:microsoft.com/office/officeart/2005/8/layout/cycle2"/>
    <dgm:cxn modelId="{C2C8B8C8-66EA-44A8-BE10-C6B044C1AC4A}" type="presOf" srcId="{AB56AC56-C537-485E-80C5-7EA4C284F038}" destId="{C65C577E-53ED-482C-A97E-781D05191D16}" srcOrd="0" destOrd="0" presId="urn:microsoft.com/office/officeart/2005/8/layout/cycle2"/>
    <dgm:cxn modelId="{0436F257-D8E6-4A8B-B7E1-5C6AB0029F6A}" type="presOf" srcId="{493F8F40-98AC-483C-A9BB-14E38BA9F8DE}" destId="{45C57933-C972-4ADE-ACBA-D221ED595ACF}" srcOrd="1" destOrd="0" presId="urn:microsoft.com/office/officeart/2005/8/layout/cycle2"/>
    <dgm:cxn modelId="{913D9212-DB8E-4065-9D9D-90654AB88379}" type="presOf" srcId="{5AED4901-BE11-42B5-8137-FA01398DA97B}" destId="{0B2D4F9C-9BD3-4FD9-ADA6-96387999A4D6}" srcOrd="0" destOrd="0" presId="urn:microsoft.com/office/officeart/2005/8/layout/cycle2"/>
    <dgm:cxn modelId="{85A3045B-1E12-4034-8B32-653C08746D3D}" type="presOf" srcId="{C595A366-6061-4D18-BEB8-5499250320DE}" destId="{7FD92D88-6F98-4279-8FA4-D755484396E1}" srcOrd="0" destOrd="0" presId="urn:microsoft.com/office/officeart/2005/8/layout/cycle2"/>
    <dgm:cxn modelId="{DD18713F-1D4F-407E-B008-6469C63AF6E3}" srcId="{D2C7BE47-4027-4EC7-A443-582F396C1AB5}" destId="{E7A35C85-CCF4-4A75-B0C5-6C63EAC0DABD}" srcOrd="7" destOrd="0" parTransId="{5ED70ED6-69E2-43F7-9A33-6DD722F6ECA7}" sibTransId="{D289E390-4040-4B0A-B6C1-C63ECFFAC57A}"/>
    <dgm:cxn modelId="{CDCDBD7F-2502-45F9-87F1-3757DE0A3FA2}" srcId="{D2C7BE47-4027-4EC7-A443-582F396C1AB5}" destId="{1FC09452-52AA-4B2C-B632-AD7F404F615D}" srcOrd="6" destOrd="0" parTransId="{6174A644-6424-4A44-A59C-EE25E3A81DDA}" sibTransId="{B46E8513-940F-40D8-8D83-E4897F15687D}"/>
    <dgm:cxn modelId="{5EBA417F-0D51-4CA4-BA1F-7599BCFF9923}" type="presOf" srcId="{D289E390-4040-4B0A-B6C1-C63ECFFAC57A}" destId="{4F60B862-6802-4E45-B77F-3C7FED13D448}" srcOrd="1" destOrd="0" presId="urn:microsoft.com/office/officeart/2005/8/layout/cycle2"/>
    <dgm:cxn modelId="{7801D503-CA6A-457C-8C16-464CB5E38F68}" srcId="{D2C7BE47-4027-4EC7-A443-582F396C1AB5}" destId="{5AED4901-BE11-42B5-8137-FA01398DA97B}" srcOrd="1" destOrd="0" parTransId="{0A97509D-CE94-4A6A-B8AE-A696ED0F3297}" sibTransId="{AB56AC56-C537-485E-80C5-7EA4C284F038}"/>
    <dgm:cxn modelId="{33550951-DA91-416F-8E9D-FED07CFDA39B}" type="presOf" srcId="{4EEC4048-6673-46D1-A93E-9B1D9D4F656C}" destId="{0434ADDA-DA75-4099-922A-8375896D6DDA}" srcOrd="0" destOrd="0" presId="urn:microsoft.com/office/officeart/2005/8/layout/cycle2"/>
    <dgm:cxn modelId="{C72CE5D5-09C7-429A-8082-4AA73BE9E82A}" type="presOf" srcId="{04E0ABED-F236-439B-A678-75D9A9744F7E}" destId="{CF5A52CB-4F15-43CB-A49C-6452D767C118}" srcOrd="0" destOrd="0" presId="urn:microsoft.com/office/officeart/2005/8/layout/cycle2"/>
    <dgm:cxn modelId="{70A7A84D-C612-48FF-9DBC-2CC6AEC34168}" type="presOf" srcId="{058024DA-BFB0-459E-8B5A-39480B4BDDE2}" destId="{B0349A0C-2848-4F2C-95A3-36C0B03B5BCA}" srcOrd="1" destOrd="0" presId="urn:microsoft.com/office/officeart/2005/8/layout/cycle2"/>
    <dgm:cxn modelId="{A11381BA-66B6-41BB-A3D1-10A113CB8357}" srcId="{D2C7BE47-4027-4EC7-A443-582F396C1AB5}" destId="{38BE11D9-0594-4D67-A1D6-7FCDCDE3F439}" srcOrd="3" destOrd="0" parTransId="{D599523B-FC55-4816-811E-642C444FF987}" sibTransId="{B00D428D-6747-40B2-BA96-4270DF6A14AF}"/>
    <dgm:cxn modelId="{2D448C63-E7D8-469B-8AC8-94CBA9C341FD}" type="presOf" srcId="{38BE11D9-0594-4D67-A1D6-7FCDCDE3F439}" destId="{ECBAB6AB-65C3-4123-9070-7AEA80EBE877}" srcOrd="0" destOrd="0" presId="urn:microsoft.com/office/officeart/2005/8/layout/cycle2"/>
    <dgm:cxn modelId="{EF0C5CA7-B09D-4F62-9856-68FD90F9DB8B}" srcId="{D2C7BE47-4027-4EC7-A443-582F396C1AB5}" destId="{C595A366-6061-4D18-BEB8-5499250320DE}" srcOrd="5" destOrd="0" parTransId="{D170953D-5FC7-45EB-942B-A38B8B4484CB}" sibTransId="{058024DA-BFB0-459E-8B5A-39480B4BDDE2}"/>
    <dgm:cxn modelId="{49B10D3B-EAA9-44DB-867C-950B61FF8BA2}" type="presOf" srcId="{4EEC4048-6673-46D1-A93E-9B1D9D4F656C}" destId="{D0667CE7-A4CB-4630-A1A0-AA1E5BC8375E}" srcOrd="1" destOrd="0" presId="urn:microsoft.com/office/officeart/2005/8/layout/cycle2"/>
    <dgm:cxn modelId="{CB176F4B-8CE5-4995-BAA2-F7D87927E393}" type="presOf" srcId="{E7A35C85-CCF4-4A75-B0C5-6C63EAC0DABD}" destId="{B4F31EAB-1114-46F7-B13D-FF298DA1B54B}" srcOrd="0" destOrd="0" presId="urn:microsoft.com/office/officeart/2005/8/layout/cycle2"/>
    <dgm:cxn modelId="{8E6FE35A-1C29-4CFF-B40F-DC623B7471E4}" type="presOf" srcId="{D289E390-4040-4B0A-B6C1-C63ECFFAC57A}" destId="{CF4892D6-B4B3-4F63-9B87-487EDBE2C149}" srcOrd="0" destOrd="0" presId="urn:microsoft.com/office/officeart/2005/8/layout/cycle2"/>
    <dgm:cxn modelId="{D31B91E8-6B9C-4CBE-8E09-E6DDF656424B}" type="presOf" srcId="{493F8F40-98AC-483C-A9BB-14E38BA9F8DE}" destId="{97FC56A1-B882-4E3F-AA7A-F79733AC31B8}" srcOrd="0" destOrd="0" presId="urn:microsoft.com/office/officeart/2005/8/layout/cycle2"/>
    <dgm:cxn modelId="{AD49652F-FE49-4A57-8761-3695F53271CF}" type="presOf" srcId="{B569B02B-1203-4A20-8BD8-A49C77021DBC}" destId="{0DC91F44-74A0-4F65-BE02-B403CA549EA5}" srcOrd="0" destOrd="0" presId="urn:microsoft.com/office/officeart/2005/8/layout/cycle2"/>
    <dgm:cxn modelId="{D46B98E5-09A6-4510-817C-C4B88B86201F}" type="presOf" srcId="{B46E8513-940F-40D8-8D83-E4897F15687D}" destId="{AC449991-4FFE-4E11-A6D4-2F14F5A73FF2}" srcOrd="0" destOrd="0" presId="urn:microsoft.com/office/officeart/2005/8/layout/cycle2"/>
    <dgm:cxn modelId="{E87502E4-E70B-483F-8E80-B46F8C6351F2}" srcId="{D2C7BE47-4027-4EC7-A443-582F396C1AB5}" destId="{A1E99F92-B389-473E-B9B9-527B9D3AB0E6}" srcOrd="0" destOrd="0" parTransId="{1E1AF76A-696D-4337-A253-45DA9ED999D2}" sibTransId="{4EEC4048-6673-46D1-A93E-9B1D9D4F656C}"/>
    <dgm:cxn modelId="{EFF061FF-A1A6-476F-8887-CEBB5D1BC3FB}" type="presOf" srcId="{1FC09452-52AA-4B2C-B632-AD7F404F615D}" destId="{043CDD51-02B3-4399-A54A-B0691F9B76BE}" srcOrd="0" destOrd="0" presId="urn:microsoft.com/office/officeart/2005/8/layout/cycle2"/>
    <dgm:cxn modelId="{60847094-3F07-4761-B95A-15F9DD699D14}" type="presOf" srcId="{837C10FA-3ABE-4BFC-9E8C-791BA9C43602}" destId="{478AD0C7-CAF0-414B-A85D-4DEFDA88E349}" srcOrd="0" destOrd="0" presId="urn:microsoft.com/office/officeart/2005/8/layout/cycle2"/>
    <dgm:cxn modelId="{71A41355-DDAF-4A45-878A-CDDA263E3D6C}" type="presParOf" srcId="{BD63D916-7B61-44D4-9FD5-FF0F17C966F2}" destId="{B088C350-FB9D-4FC8-BDBA-B5774DBD5C92}" srcOrd="0" destOrd="0" presId="urn:microsoft.com/office/officeart/2005/8/layout/cycle2"/>
    <dgm:cxn modelId="{82CA08C1-B0B3-4242-86DB-098C88911CA5}" type="presParOf" srcId="{BD63D916-7B61-44D4-9FD5-FF0F17C966F2}" destId="{0434ADDA-DA75-4099-922A-8375896D6DDA}" srcOrd="1" destOrd="0" presId="urn:microsoft.com/office/officeart/2005/8/layout/cycle2"/>
    <dgm:cxn modelId="{42BDDFA0-68BD-4BAC-BE65-3A882EC08338}" type="presParOf" srcId="{0434ADDA-DA75-4099-922A-8375896D6DDA}" destId="{D0667CE7-A4CB-4630-A1A0-AA1E5BC8375E}" srcOrd="0" destOrd="0" presId="urn:microsoft.com/office/officeart/2005/8/layout/cycle2"/>
    <dgm:cxn modelId="{FF6DABD4-BB64-4274-9929-DA8D0DEFF2F0}" type="presParOf" srcId="{BD63D916-7B61-44D4-9FD5-FF0F17C966F2}" destId="{0B2D4F9C-9BD3-4FD9-ADA6-96387999A4D6}" srcOrd="2" destOrd="0" presId="urn:microsoft.com/office/officeart/2005/8/layout/cycle2"/>
    <dgm:cxn modelId="{C97B456C-7BB1-4FBD-B7AB-C4C336E89A1A}" type="presParOf" srcId="{BD63D916-7B61-44D4-9FD5-FF0F17C966F2}" destId="{C65C577E-53ED-482C-A97E-781D05191D16}" srcOrd="3" destOrd="0" presId="urn:microsoft.com/office/officeart/2005/8/layout/cycle2"/>
    <dgm:cxn modelId="{A63B572F-4DBA-47AF-B378-6852289644F3}" type="presParOf" srcId="{C65C577E-53ED-482C-A97E-781D05191D16}" destId="{3FFC9C74-E11B-46D0-ACFC-6110DE18C78A}" srcOrd="0" destOrd="0" presId="urn:microsoft.com/office/officeart/2005/8/layout/cycle2"/>
    <dgm:cxn modelId="{235CC464-6611-4550-9B5F-B5F0D9B43909}" type="presParOf" srcId="{BD63D916-7B61-44D4-9FD5-FF0F17C966F2}" destId="{CF5A52CB-4F15-43CB-A49C-6452D767C118}" srcOrd="4" destOrd="0" presId="urn:microsoft.com/office/officeart/2005/8/layout/cycle2"/>
    <dgm:cxn modelId="{BFB74AB3-682F-43E6-B34C-40615CD9D591}" type="presParOf" srcId="{BD63D916-7B61-44D4-9FD5-FF0F17C966F2}" destId="{0DC91F44-74A0-4F65-BE02-B403CA549EA5}" srcOrd="5" destOrd="0" presId="urn:microsoft.com/office/officeart/2005/8/layout/cycle2"/>
    <dgm:cxn modelId="{16C74FE3-4101-42CD-8100-1C308483ECCB}" type="presParOf" srcId="{0DC91F44-74A0-4F65-BE02-B403CA549EA5}" destId="{82AF68B4-BE35-4F4F-B7D9-0A4C6305C19B}" srcOrd="0" destOrd="0" presId="urn:microsoft.com/office/officeart/2005/8/layout/cycle2"/>
    <dgm:cxn modelId="{D13A1A45-BA50-480C-8F73-ED9BE661B006}" type="presParOf" srcId="{BD63D916-7B61-44D4-9FD5-FF0F17C966F2}" destId="{ECBAB6AB-65C3-4123-9070-7AEA80EBE877}" srcOrd="6" destOrd="0" presId="urn:microsoft.com/office/officeart/2005/8/layout/cycle2"/>
    <dgm:cxn modelId="{D466181C-BDE5-47CB-A556-074A8BCD58E4}" type="presParOf" srcId="{BD63D916-7B61-44D4-9FD5-FF0F17C966F2}" destId="{38B34535-56C6-48D3-9C6B-2525BC0C6725}" srcOrd="7" destOrd="0" presId="urn:microsoft.com/office/officeart/2005/8/layout/cycle2"/>
    <dgm:cxn modelId="{E1B804FC-9E4E-4F79-B3BC-85020B71F990}" type="presParOf" srcId="{38B34535-56C6-48D3-9C6B-2525BC0C6725}" destId="{F09318B9-8A73-4E2C-9BA0-0E12A07DD464}" srcOrd="0" destOrd="0" presId="urn:microsoft.com/office/officeart/2005/8/layout/cycle2"/>
    <dgm:cxn modelId="{BB6D20AA-651C-4199-9371-DCA7876A5D9F}" type="presParOf" srcId="{BD63D916-7B61-44D4-9FD5-FF0F17C966F2}" destId="{478AD0C7-CAF0-414B-A85D-4DEFDA88E349}" srcOrd="8" destOrd="0" presId="urn:microsoft.com/office/officeart/2005/8/layout/cycle2"/>
    <dgm:cxn modelId="{8DC42A9B-1CF3-41FF-BB38-512AB89475A1}" type="presParOf" srcId="{BD63D916-7B61-44D4-9FD5-FF0F17C966F2}" destId="{97FC56A1-B882-4E3F-AA7A-F79733AC31B8}" srcOrd="9" destOrd="0" presId="urn:microsoft.com/office/officeart/2005/8/layout/cycle2"/>
    <dgm:cxn modelId="{AC755813-FA7C-4859-8E2F-16BD182DBDFB}" type="presParOf" srcId="{97FC56A1-B882-4E3F-AA7A-F79733AC31B8}" destId="{45C57933-C972-4ADE-ACBA-D221ED595ACF}" srcOrd="0" destOrd="0" presId="urn:microsoft.com/office/officeart/2005/8/layout/cycle2"/>
    <dgm:cxn modelId="{A4495C84-B981-4DBA-9454-F969EE4C4BF5}" type="presParOf" srcId="{BD63D916-7B61-44D4-9FD5-FF0F17C966F2}" destId="{7FD92D88-6F98-4279-8FA4-D755484396E1}" srcOrd="10" destOrd="0" presId="urn:microsoft.com/office/officeart/2005/8/layout/cycle2"/>
    <dgm:cxn modelId="{8B9362AD-E7DA-415E-AE22-6CFCC81AA64D}" type="presParOf" srcId="{BD63D916-7B61-44D4-9FD5-FF0F17C966F2}" destId="{DBBC7998-21DD-4628-82D3-51E8D08CEC88}" srcOrd="11" destOrd="0" presId="urn:microsoft.com/office/officeart/2005/8/layout/cycle2"/>
    <dgm:cxn modelId="{10EA46BF-DD6B-45BF-81F7-F58B8BE9A5D9}" type="presParOf" srcId="{DBBC7998-21DD-4628-82D3-51E8D08CEC88}" destId="{B0349A0C-2848-4F2C-95A3-36C0B03B5BCA}" srcOrd="0" destOrd="0" presId="urn:microsoft.com/office/officeart/2005/8/layout/cycle2"/>
    <dgm:cxn modelId="{0CFD1C6D-E20E-4D6C-A6CB-AD2834A3D4AC}" type="presParOf" srcId="{BD63D916-7B61-44D4-9FD5-FF0F17C966F2}" destId="{043CDD51-02B3-4399-A54A-B0691F9B76BE}" srcOrd="12" destOrd="0" presId="urn:microsoft.com/office/officeart/2005/8/layout/cycle2"/>
    <dgm:cxn modelId="{1192C241-75B6-4BA5-90C7-B2C4870BF8AC}" type="presParOf" srcId="{BD63D916-7B61-44D4-9FD5-FF0F17C966F2}" destId="{AC449991-4FFE-4E11-A6D4-2F14F5A73FF2}" srcOrd="13" destOrd="0" presId="urn:microsoft.com/office/officeart/2005/8/layout/cycle2"/>
    <dgm:cxn modelId="{5B93CD30-7D88-4728-8F52-199C8738DE91}" type="presParOf" srcId="{AC449991-4FFE-4E11-A6D4-2F14F5A73FF2}" destId="{83D9C18F-3A7B-4D79-B4CC-012E8126F0DB}" srcOrd="0" destOrd="0" presId="urn:microsoft.com/office/officeart/2005/8/layout/cycle2"/>
    <dgm:cxn modelId="{68702DB3-B00E-45B1-A179-7E35736CB330}" type="presParOf" srcId="{BD63D916-7B61-44D4-9FD5-FF0F17C966F2}" destId="{B4F31EAB-1114-46F7-B13D-FF298DA1B54B}" srcOrd="14" destOrd="0" presId="urn:microsoft.com/office/officeart/2005/8/layout/cycle2"/>
    <dgm:cxn modelId="{48C95DC0-EF06-4A81-A8DD-C3DE8CC3F1BF}" type="presParOf" srcId="{BD63D916-7B61-44D4-9FD5-FF0F17C966F2}" destId="{CF4892D6-B4B3-4F63-9B87-487EDBE2C149}" srcOrd="15" destOrd="0" presId="urn:microsoft.com/office/officeart/2005/8/layout/cycle2"/>
    <dgm:cxn modelId="{6685CCF9-4413-4E33-99CF-4EF6E9F3DCD4}" type="presParOf" srcId="{CF4892D6-B4B3-4F63-9B87-487EDBE2C149}" destId="{4F60B862-6802-4E45-B77F-3C7FED13D448}"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8C350-FB9D-4FC8-BDBA-B5774DBD5C92}">
      <dsp:nvSpPr>
        <dsp:cNvPr id="0" name=""/>
        <dsp:cNvSpPr/>
      </dsp:nvSpPr>
      <dsp:spPr>
        <a:xfrm>
          <a:off x="3919774" y="108"/>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Squad / Ground /Facilities Builder</a:t>
          </a:r>
          <a:endParaRPr lang="en-GB" sz="1100" kern="1200" baseline="0" dirty="0">
            <a:solidFill>
              <a:schemeClr val="bg1"/>
            </a:solidFill>
          </a:endParaRPr>
        </a:p>
      </dsp:txBody>
      <dsp:txXfrm>
        <a:off x="3919774" y="108"/>
        <a:ext cx="1124938" cy="1124938"/>
      </dsp:txXfrm>
    </dsp:sp>
    <dsp:sp modelId="{0434ADDA-DA75-4099-922A-8375896D6DDA}">
      <dsp:nvSpPr>
        <dsp:cNvPr id="0" name=""/>
        <dsp:cNvSpPr/>
      </dsp:nvSpPr>
      <dsp:spPr>
        <a:xfrm rot="1350000">
          <a:off x="5105579" y="693101"/>
          <a:ext cx="300147"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1350000">
        <a:off x="5105579" y="693101"/>
        <a:ext cx="300147" cy="379666"/>
      </dsp:txXfrm>
    </dsp:sp>
    <dsp:sp modelId="{0B2D4F9C-9BD3-4FD9-ADA6-96387999A4D6}">
      <dsp:nvSpPr>
        <dsp:cNvPr id="0" name=""/>
        <dsp:cNvSpPr/>
      </dsp:nvSpPr>
      <dsp:spPr>
        <a:xfrm>
          <a:off x="5482290" y="647323"/>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CFU Platinum Club (With benefits)</a:t>
          </a:r>
          <a:endParaRPr lang="en-GB" sz="1100" kern="1200" baseline="0" dirty="0">
            <a:solidFill>
              <a:schemeClr val="bg1"/>
            </a:solidFill>
          </a:endParaRPr>
        </a:p>
      </dsp:txBody>
      <dsp:txXfrm>
        <a:off x="5482290" y="647323"/>
        <a:ext cx="1124938" cy="1124938"/>
      </dsp:txXfrm>
    </dsp:sp>
    <dsp:sp modelId="{C65C577E-53ED-482C-A97E-781D05191D16}">
      <dsp:nvSpPr>
        <dsp:cNvPr id="0" name=""/>
        <dsp:cNvSpPr/>
      </dsp:nvSpPr>
      <dsp:spPr>
        <a:xfrm rot="4050000">
          <a:off x="6215042" y="1793368"/>
          <a:ext cx="300147"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4050000">
        <a:off x="6215042" y="1793368"/>
        <a:ext cx="300147" cy="379666"/>
      </dsp:txXfrm>
    </dsp:sp>
    <dsp:sp modelId="{CF5A52CB-4F15-43CB-A49C-6452D767C118}">
      <dsp:nvSpPr>
        <dsp:cNvPr id="0" name=""/>
        <dsp:cNvSpPr/>
      </dsp:nvSpPr>
      <dsp:spPr>
        <a:xfrm>
          <a:off x="6129505" y="2209838"/>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CFU Membership (Standard</a:t>
          </a:r>
          <a:r>
            <a:rPr lang="en-GB" sz="1100" kern="1200" dirty="0" smtClean="0">
              <a:solidFill>
                <a:schemeClr val="bg1"/>
              </a:solidFill>
            </a:rPr>
            <a:t>)</a:t>
          </a:r>
          <a:endParaRPr lang="en-GB" sz="1100" kern="1200" dirty="0">
            <a:solidFill>
              <a:schemeClr val="bg1"/>
            </a:solidFill>
          </a:endParaRPr>
        </a:p>
      </dsp:txBody>
      <dsp:txXfrm>
        <a:off x="6129505" y="2209838"/>
        <a:ext cx="1124938" cy="1124938"/>
      </dsp:txXfrm>
    </dsp:sp>
    <dsp:sp modelId="{0DC91F44-74A0-4F65-BE02-B403CA549EA5}">
      <dsp:nvSpPr>
        <dsp:cNvPr id="0" name=""/>
        <dsp:cNvSpPr/>
      </dsp:nvSpPr>
      <dsp:spPr>
        <a:xfrm rot="6750000">
          <a:off x="6221543" y="3355884"/>
          <a:ext cx="300147"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6750000">
        <a:off x="6221543" y="3355884"/>
        <a:ext cx="300147" cy="379666"/>
      </dsp:txXfrm>
    </dsp:sp>
    <dsp:sp modelId="{ECBAB6AB-65C3-4123-9070-7AEA80EBE877}">
      <dsp:nvSpPr>
        <dsp:cNvPr id="0" name=""/>
        <dsp:cNvSpPr/>
      </dsp:nvSpPr>
      <dsp:spPr>
        <a:xfrm>
          <a:off x="5482290" y="3772354"/>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Blues Lotto</a:t>
          </a:r>
          <a:endParaRPr lang="en-GB" sz="1100" kern="1200" baseline="0" dirty="0">
            <a:solidFill>
              <a:schemeClr val="bg1"/>
            </a:solidFill>
          </a:endParaRPr>
        </a:p>
      </dsp:txBody>
      <dsp:txXfrm>
        <a:off x="5482290" y="3772354"/>
        <a:ext cx="1124938" cy="1124938"/>
      </dsp:txXfrm>
    </dsp:sp>
    <dsp:sp modelId="{38B34535-56C6-48D3-9C6B-2525BC0C6725}">
      <dsp:nvSpPr>
        <dsp:cNvPr id="0" name=""/>
        <dsp:cNvSpPr/>
      </dsp:nvSpPr>
      <dsp:spPr>
        <a:xfrm rot="9450000">
          <a:off x="5121275" y="4465346"/>
          <a:ext cx="300147"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9450000">
        <a:off x="5121275" y="4465346"/>
        <a:ext cx="300147" cy="379666"/>
      </dsp:txXfrm>
    </dsp:sp>
    <dsp:sp modelId="{478AD0C7-CAF0-414B-A85D-4DEFDA88E349}">
      <dsp:nvSpPr>
        <dsp:cNvPr id="0" name=""/>
        <dsp:cNvSpPr/>
      </dsp:nvSpPr>
      <dsp:spPr>
        <a:xfrm>
          <a:off x="3919774" y="4419569"/>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Seals Lottery</a:t>
          </a:r>
          <a:endParaRPr lang="en-GB" sz="1100" kern="1200" baseline="0" dirty="0">
            <a:solidFill>
              <a:schemeClr val="bg1"/>
            </a:solidFill>
          </a:endParaRPr>
        </a:p>
      </dsp:txBody>
      <dsp:txXfrm>
        <a:off x="3919774" y="4419569"/>
        <a:ext cx="1124938" cy="1124938"/>
      </dsp:txXfrm>
    </dsp:sp>
    <dsp:sp modelId="{97FC56A1-B882-4E3F-AA7A-F79733AC31B8}">
      <dsp:nvSpPr>
        <dsp:cNvPr id="0" name=""/>
        <dsp:cNvSpPr/>
      </dsp:nvSpPr>
      <dsp:spPr>
        <a:xfrm rot="12150000">
          <a:off x="3558760" y="4471848"/>
          <a:ext cx="300147"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12150000">
        <a:off x="3558760" y="4471848"/>
        <a:ext cx="300147" cy="379666"/>
      </dsp:txXfrm>
    </dsp:sp>
    <dsp:sp modelId="{7FD92D88-6F98-4279-8FA4-D755484396E1}">
      <dsp:nvSpPr>
        <dsp:cNvPr id="0" name=""/>
        <dsp:cNvSpPr/>
      </dsp:nvSpPr>
      <dsp:spPr>
        <a:xfrm>
          <a:off x="2357259" y="3772354"/>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CFU Loan Notes</a:t>
          </a:r>
          <a:endParaRPr lang="en-GB" sz="1100" kern="1200" baseline="0" dirty="0">
            <a:solidFill>
              <a:schemeClr val="bg1"/>
            </a:solidFill>
          </a:endParaRPr>
        </a:p>
      </dsp:txBody>
      <dsp:txXfrm>
        <a:off x="2357259" y="3772354"/>
        <a:ext cx="1124938" cy="1124938"/>
      </dsp:txXfrm>
    </dsp:sp>
    <dsp:sp modelId="{DBBC7998-21DD-4628-82D3-51E8D08CEC88}">
      <dsp:nvSpPr>
        <dsp:cNvPr id="0" name=""/>
        <dsp:cNvSpPr/>
      </dsp:nvSpPr>
      <dsp:spPr>
        <a:xfrm rot="14797670">
          <a:off x="2443729" y="3382548"/>
          <a:ext cx="293001"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14797670">
        <a:off x="2443729" y="3382548"/>
        <a:ext cx="293001" cy="379666"/>
      </dsp:txXfrm>
    </dsp:sp>
    <dsp:sp modelId="{043CDD51-02B3-4399-A54A-B0691F9B76BE}">
      <dsp:nvSpPr>
        <dsp:cNvPr id="0" name=""/>
        <dsp:cNvSpPr/>
      </dsp:nvSpPr>
      <dsp:spPr>
        <a:xfrm>
          <a:off x="1691684" y="2232247"/>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More fundraising functions </a:t>
          </a:r>
          <a:endParaRPr lang="en-GB" sz="1100" kern="1200" baseline="0" dirty="0">
            <a:solidFill>
              <a:schemeClr val="bg1"/>
            </a:solidFill>
          </a:endParaRPr>
        </a:p>
      </dsp:txBody>
      <dsp:txXfrm>
        <a:off x="1691684" y="2232247"/>
        <a:ext cx="1124938" cy="1124938"/>
      </dsp:txXfrm>
    </dsp:sp>
    <dsp:sp modelId="{AC449991-4FFE-4E11-A6D4-2F14F5A73FF2}">
      <dsp:nvSpPr>
        <dsp:cNvPr id="0" name=""/>
        <dsp:cNvSpPr/>
      </dsp:nvSpPr>
      <dsp:spPr>
        <a:xfrm rot="17566774">
          <a:off x="2426063" y="1820637"/>
          <a:ext cx="314854"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17566774">
        <a:off x="2426063" y="1820637"/>
        <a:ext cx="314854" cy="379666"/>
      </dsp:txXfrm>
    </dsp:sp>
    <dsp:sp modelId="{B4F31EAB-1114-46F7-B13D-FF298DA1B54B}">
      <dsp:nvSpPr>
        <dsp:cNvPr id="0" name=""/>
        <dsp:cNvSpPr/>
      </dsp:nvSpPr>
      <dsp:spPr>
        <a:xfrm>
          <a:off x="2357259" y="647323"/>
          <a:ext cx="1124938" cy="11249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baseline="0" dirty="0" smtClean="0">
              <a:solidFill>
                <a:schemeClr val="bg1"/>
              </a:solidFill>
            </a:rPr>
            <a:t>Community Share Scheme </a:t>
          </a:r>
          <a:endParaRPr lang="en-GB" sz="1100" kern="1200" baseline="0" dirty="0">
            <a:solidFill>
              <a:schemeClr val="bg1"/>
            </a:solidFill>
          </a:endParaRPr>
        </a:p>
      </dsp:txBody>
      <dsp:txXfrm>
        <a:off x="2357259" y="647323"/>
        <a:ext cx="1124938" cy="1124938"/>
      </dsp:txXfrm>
    </dsp:sp>
    <dsp:sp modelId="{CF4892D6-B4B3-4F63-9B87-487EDBE2C149}">
      <dsp:nvSpPr>
        <dsp:cNvPr id="0" name=""/>
        <dsp:cNvSpPr/>
      </dsp:nvSpPr>
      <dsp:spPr>
        <a:xfrm rot="20250000">
          <a:off x="3543064" y="699602"/>
          <a:ext cx="300147" cy="3796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dirty="0"/>
        </a:p>
      </dsp:txBody>
      <dsp:txXfrm rot="20250000">
        <a:off x="3543064" y="699602"/>
        <a:ext cx="300147" cy="37966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FB87C18C-942C-450B-A4DB-35BEFEC9E202}" type="datetimeFigureOut">
              <a:rPr lang="en-GB" smtClean="0"/>
              <a:pPr/>
              <a:t>18/10/2012</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877E299B-C76F-4356-8CC2-3262F1F6F19F}" type="slidenum">
              <a:rPr lang="en-GB" smtClean="0"/>
              <a:pPr/>
              <a:t>‹#›</a:t>
            </a:fld>
            <a:endParaRPr lang="en-GB"/>
          </a:p>
        </p:txBody>
      </p:sp>
    </p:spTree>
    <p:extLst>
      <p:ext uri="{BB962C8B-B14F-4D97-AF65-F5344CB8AC3E}">
        <p14:creationId xmlns:p14="http://schemas.microsoft.com/office/powerpoint/2010/main" xmlns="" val="167347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Context:</a:t>
            </a:r>
            <a:r>
              <a:rPr lang="en-GB" baseline="0" dirty="0" smtClean="0"/>
              <a:t> we can and will grow the Club.  Our model is a huge asset (for example the support we have got from some key sponsors is down to the community facing work).  But there are implications – all in it together.</a:t>
            </a:r>
          </a:p>
          <a:p>
            <a:r>
              <a:rPr lang="en-GB" baseline="0" dirty="0" smtClean="0"/>
              <a:t>Bottom line is that unless we grow beyond our original core base we cannot take the club to the next level.</a:t>
            </a:r>
            <a:endParaRPr lang="en-GB" dirty="0"/>
          </a:p>
        </p:txBody>
      </p:sp>
      <p:sp>
        <p:nvSpPr>
          <p:cNvPr id="4" name="Slide Number Placeholder 3"/>
          <p:cNvSpPr>
            <a:spLocks noGrp="1"/>
          </p:cNvSpPr>
          <p:nvPr>
            <p:ph type="sldNum" sz="quarter" idx="10"/>
          </p:nvPr>
        </p:nvSpPr>
        <p:spPr/>
        <p:txBody>
          <a:bodyPr/>
          <a:lstStyle/>
          <a:p>
            <a:fld id="{877E299B-C76F-4356-8CC2-3262F1F6F19F}"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Going back</a:t>
            </a:r>
            <a:r>
              <a:rPr lang="en-GB" baseline="0" dirty="0" smtClean="0"/>
              <a:t> to our original 2009 business plan these were our targets.  And this is how we planned to achieve each of those targets.</a:t>
            </a:r>
            <a:endParaRPr lang="en-GB" dirty="0"/>
          </a:p>
        </p:txBody>
      </p:sp>
      <p:sp>
        <p:nvSpPr>
          <p:cNvPr id="4" name="Slide Number Placeholder 3"/>
          <p:cNvSpPr>
            <a:spLocks noGrp="1"/>
          </p:cNvSpPr>
          <p:nvPr>
            <p:ph type="sldNum" sz="quarter" idx="10"/>
          </p:nvPr>
        </p:nvSpPr>
        <p:spPr/>
        <p:txBody>
          <a:bodyPr/>
          <a:lstStyle/>
          <a:p>
            <a:fld id="{877E299B-C76F-4356-8CC2-3262F1F6F19F}"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how have we</a:t>
            </a:r>
            <a:r>
              <a:rPr lang="en-GB" baseline="0" dirty="0" smtClean="0"/>
              <a:t> been doing.  Some of the progress we have made now seems inevitable – none of it was.</a:t>
            </a:r>
          </a:p>
          <a:p>
            <a:endParaRPr lang="en-GB" baseline="0" dirty="0" smtClean="0"/>
          </a:p>
          <a:p>
            <a:r>
              <a:rPr lang="en-GB" baseline="0" dirty="0" smtClean="0"/>
              <a:t>Targets 4 – 6 are scored lower because we are only now able to really turn to them.  We must focus hear whilst ensuring that 1, 2 and 3 are maintained.</a:t>
            </a:r>
            <a:endParaRPr lang="en-GB" dirty="0" smtClean="0"/>
          </a:p>
          <a:p>
            <a:endParaRPr lang="en-GB" dirty="0" smtClean="0"/>
          </a:p>
          <a:p>
            <a:r>
              <a:rPr lang="en-GB" dirty="0" smtClean="0"/>
              <a:t>Promising start – can do</a:t>
            </a:r>
            <a:r>
              <a:rPr lang="en-GB" baseline="0" dirty="0" smtClean="0"/>
              <a:t> better is the message.</a:t>
            </a:r>
            <a:endParaRPr lang="en-GB" dirty="0"/>
          </a:p>
        </p:txBody>
      </p:sp>
      <p:sp>
        <p:nvSpPr>
          <p:cNvPr id="4" name="Slide Number Placeholder 3"/>
          <p:cNvSpPr>
            <a:spLocks noGrp="1"/>
          </p:cNvSpPr>
          <p:nvPr>
            <p:ph type="sldNum" sz="quarter" idx="10"/>
          </p:nvPr>
        </p:nvSpPr>
        <p:spPr/>
        <p:txBody>
          <a:bodyPr/>
          <a:lstStyle/>
          <a:p>
            <a:fld id="{877E299B-C76F-4356-8CC2-3262F1F6F19F}"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must constantly</a:t>
            </a:r>
            <a:r>
              <a:rPr lang="en-GB" baseline="0" dirty="0" smtClean="0"/>
              <a:t> be seeking to grow the pool of people we have helping us and moving people up the pyramid if they want to do and give more.</a:t>
            </a:r>
            <a:endParaRPr lang="en-GB" dirty="0"/>
          </a:p>
        </p:txBody>
      </p:sp>
      <p:sp>
        <p:nvSpPr>
          <p:cNvPr id="4" name="Slide Number Placeholder 3"/>
          <p:cNvSpPr>
            <a:spLocks noGrp="1"/>
          </p:cNvSpPr>
          <p:nvPr>
            <p:ph type="sldNum" sz="quarter" idx="10"/>
          </p:nvPr>
        </p:nvSpPr>
        <p:spPr/>
        <p:txBody>
          <a:bodyPr/>
          <a:lstStyle/>
          <a:p>
            <a:fld id="{877E299B-C76F-4356-8CC2-3262F1F6F19F}"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includes all</a:t>
            </a:r>
            <a:r>
              <a:rPr lang="en-GB" baseline="0" dirty="0" smtClean="0"/>
              <a:t> sponsorship and funding (including on the community side).  Obviously there are some costs associated with the community side as we need to deliver programmes with money obtained but it all helps to grow the Club and </a:t>
            </a:r>
            <a:r>
              <a:rPr lang="en-GB" baseline="0" smtClean="0"/>
              <a:t>its profile.</a:t>
            </a:r>
            <a:endParaRPr lang="en-GB" dirty="0"/>
          </a:p>
        </p:txBody>
      </p:sp>
      <p:sp>
        <p:nvSpPr>
          <p:cNvPr id="4" name="Slide Number Placeholder 3"/>
          <p:cNvSpPr>
            <a:spLocks noGrp="1"/>
          </p:cNvSpPr>
          <p:nvPr>
            <p:ph type="sldNum" sz="quarter" idx="10"/>
          </p:nvPr>
        </p:nvSpPr>
        <p:spPr/>
        <p:txBody>
          <a:bodyPr/>
          <a:lstStyle/>
          <a:p>
            <a:fld id="{877E299B-C76F-4356-8CC2-3262F1F6F19F}"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77E299B-C76F-4356-8CC2-3262F1F6F19F}"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168FE-81F7-4BB7-837B-E641F54C6FDF}" type="datetimeFigureOut">
              <a:rPr lang="en-GB" smtClean="0"/>
              <a:pPr/>
              <a:t>18/10/2012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1001FF-A3FF-4383-A83F-72A5B856080F}"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168FE-81F7-4BB7-837B-E641F54C6FDF}" type="datetimeFigureOut">
              <a:rPr lang="en-GB" smtClean="0"/>
              <a:pPr/>
              <a:t>18/10/2012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001FF-A3FF-4383-A83F-72A5B856080F}"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normAutofit/>
          </a:bodyPr>
          <a:lstStyle/>
          <a:p>
            <a:r>
              <a:rPr lang="en-GB" sz="3200" u="sng" dirty="0" smtClean="0"/>
              <a:t>CFU/CFC Fundraising Opportunities </a:t>
            </a:r>
            <a:endParaRPr lang="en-GB" sz="3200" u="sng" dirty="0"/>
          </a:p>
        </p:txBody>
      </p:sp>
      <p:sp>
        <p:nvSpPr>
          <p:cNvPr id="6"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7" name="Picture 1" descr="Description: Description: Description: Logo"/>
          <p:cNvPicPr>
            <a:picLocks noChangeAspect="1" noChangeArrowheads="1"/>
          </p:cNvPicPr>
          <p:nvPr/>
        </p:nvPicPr>
        <p:blipFill>
          <a:blip r:embed="rId2" cstate="print"/>
          <a:srcRect/>
          <a:stretch>
            <a:fillRect/>
          </a:stretch>
        </p:blipFill>
        <p:spPr bwMode="auto">
          <a:xfrm>
            <a:off x="7524328" y="5589240"/>
            <a:ext cx="1428750" cy="1143000"/>
          </a:xfrm>
          <a:prstGeom prst="rect">
            <a:avLst/>
          </a:prstGeom>
          <a:noFill/>
          <a:ln w="9525">
            <a:noFill/>
            <a:miter lim="800000"/>
            <a:headEnd/>
            <a:tailEnd/>
          </a:ln>
        </p:spPr>
      </p:pic>
      <p:pic>
        <p:nvPicPr>
          <p:cNvPr id="8" name="Content Placeholder 7" descr="handbook.tiff"/>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2040000">
            <a:off x="7069205" y="1659990"/>
            <a:ext cx="1468657" cy="19117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cover.tif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00000">
            <a:off x="195178" y="1675868"/>
            <a:ext cx="2672115" cy="21525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itle 3"/>
          <p:cNvSpPr txBox="1">
            <a:spLocks/>
          </p:cNvSpPr>
          <p:nvPr/>
        </p:nvSpPr>
        <p:spPr>
          <a:xfrm>
            <a:off x="539552" y="5013176"/>
            <a:ext cx="8229600" cy="6480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sng" strike="noStrike" kern="1200" cap="none" spc="0" normalizeH="0" baseline="0" noProof="0" dirty="0" smtClean="0">
                <a:ln>
                  <a:noFill/>
                </a:ln>
                <a:solidFill>
                  <a:schemeClr val="tx1"/>
                </a:solidFill>
                <a:effectLst/>
                <a:uLnTx/>
                <a:uFillTx/>
                <a:latin typeface="+mj-lt"/>
                <a:ea typeface="+mj-ea"/>
                <a:cs typeface="+mj-cs"/>
              </a:rPr>
              <a:t>‘Our’ say on the future  </a:t>
            </a:r>
            <a:endParaRPr kumimoji="0" lang="en-GB" sz="3200" b="0" i="0" u="sng" strike="noStrike" kern="1200" cap="none" spc="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619672" y="4293096"/>
            <a:ext cx="6408712" cy="646331"/>
          </a:xfrm>
          <a:prstGeom prst="rect">
            <a:avLst/>
          </a:prstGeom>
        </p:spPr>
        <p:txBody>
          <a:bodyPr wrap="square">
            <a:spAutoFit/>
          </a:bodyPr>
          <a:lstStyle/>
          <a:p>
            <a:r>
              <a:rPr lang="en-GB" dirty="0" smtClean="0"/>
              <a:t>“A financially sustainable community-focused football club</a:t>
            </a:r>
          </a:p>
          <a:p>
            <a:r>
              <a:rPr lang="en-GB" dirty="0" smtClean="0"/>
              <a:t>playing at the highest level possible in the English pyramid”</a:t>
            </a:r>
            <a:endParaRPr lang="en-GB" dirty="0"/>
          </a:p>
        </p:txBody>
      </p:sp>
      <p:pic>
        <p:nvPicPr>
          <p:cNvPr id="8194" name="Picture 2" descr="http://u.goal.com/123800/123809hp2.jpg"/>
          <p:cNvPicPr>
            <a:picLocks noChangeAspect="1" noChangeArrowheads="1"/>
          </p:cNvPicPr>
          <p:nvPr/>
        </p:nvPicPr>
        <p:blipFill>
          <a:blip r:embed="rId5" cstate="print"/>
          <a:srcRect/>
          <a:stretch>
            <a:fillRect/>
          </a:stretch>
        </p:blipFill>
        <p:spPr bwMode="auto">
          <a:xfrm>
            <a:off x="3275856" y="1700808"/>
            <a:ext cx="2975730" cy="20882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GB" sz="2800" u="sng" dirty="0" smtClean="0"/>
              <a:t>Community Share Scheme</a:t>
            </a:r>
            <a:endParaRPr lang="en-GB" sz="2800" u="sng" dirty="0"/>
          </a:p>
        </p:txBody>
      </p:sp>
      <p:sp>
        <p:nvSpPr>
          <p:cNvPr id="3" name="Content Placeholder 2"/>
          <p:cNvSpPr>
            <a:spLocks noGrp="1"/>
          </p:cNvSpPr>
          <p:nvPr>
            <p:ph idx="1"/>
          </p:nvPr>
        </p:nvSpPr>
        <p:spPr>
          <a:xfrm>
            <a:off x="467544" y="1052736"/>
            <a:ext cx="8229600" cy="4392489"/>
          </a:xfrm>
        </p:spPr>
        <p:txBody>
          <a:bodyPr>
            <a:normAutofit/>
          </a:bodyPr>
          <a:lstStyle/>
          <a:p>
            <a:r>
              <a:rPr lang="en-GB" sz="1600" dirty="0" smtClean="0"/>
              <a:t>A ‘social investment’. Re-investment of shares &amp; profits. Members could however ask for their investment back after a fixed period of time  </a:t>
            </a:r>
          </a:p>
          <a:p>
            <a:r>
              <a:rPr lang="en-GB" sz="1600" dirty="0" smtClean="0"/>
              <a:t>For a specific project, i.e. New training ground (as per FCUM new stadium)</a:t>
            </a:r>
          </a:p>
          <a:p>
            <a:r>
              <a:rPr lang="en-GB" sz="1600" dirty="0" smtClean="0"/>
              <a:t>Or an open offer, i.e. Money for open usage (as per Wrexham scheme)</a:t>
            </a:r>
          </a:p>
          <a:p>
            <a:r>
              <a:rPr lang="en-GB" sz="1600" dirty="0" smtClean="0"/>
              <a:t>E.g. Raise £1.5m, spend £1m on training facilities &amp; use £0.5m to re-use in club</a:t>
            </a:r>
          </a:p>
          <a:p>
            <a:r>
              <a:rPr lang="en-GB" sz="1600" dirty="0" smtClean="0"/>
              <a:t>Could replace CFU Loan Note scheme</a:t>
            </a:r>
          </a:p>
          <a:p>
            <a:r>
              <a:rPr lang="en-GB" sz="1600" dirty="0" smtClean="0"/>
              <a:t>Need to establish average/minimum ‘Buy-in’. FCUM was £200, we could start with £100 (TBA)</a:t>
            </a:r>
          </a:p>
          <a:p>
            <a:r>
              <a:rPr lang="en-GB" sz="1600" dirty="0" smtClean="0"/>
              <a:t>Needs some start up capital to create marketing/offer documents etc. Start up costs could be around 10% of the figure we want to raise!</a:t>
            </a:r>
          </a:p>
          <a:p>
            <a:r>
              <a:rPr lang="en-GB" sz="1600" dirty="0" smtClean="0"/>
              <a:t>Investors could qualify for tax relief (like Gift Aid) with HMRC (TBC)</a:t>
            </a:r>
          </a:p>
          <a:p>
            <a:r>
              <a:rPr lang="en-GB" sz="1600" dirty="0" smtClean="0"/>
              <a:t>More advice to be sought from Supporters Direct and FCUM</a:t>
            </a:r>
          </a:p>
          <a:p>
            <a:r>
              <a:rPr lang="en-GB" sz="1600" dirty="0" smtClean="0"/>
              <a:t>E.g. FCUM raised £1.6m for new stadium, minimum share was £200, however 1 individual donated £150k!</a:t>
            </a:r>
          </a:p>
          <a:p>
            <a:r>
              <a:rPr lang="en-GB" sz="1600" dirty="0" smtClean="0"/>
              <a:t>Could be coupled with grant funding  applied for now we have 25 year stadium lease in principle   </a:t>
            </a:r>
            <a:endParaRPr lang="en-GB" sz="1600" dirty="0"/>
          </a:p>
        </p:txBody>
      </p:sp>
      <p:sp>
        <p:nvSpPr>
          <p:cNvPr id="4" name="Date Placeholder 3"/>
          <p:cNvSpPr>
            <a:spLocks noGrp="1"/>
          </p:cNvSpPr>
          <p:nvPr/>
        </p:nvSpPr>
        <p:spPr>
          <a:xfrm>
            <a:off x="179512"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3074" name="Picture 1" descr="Description: Description: Description: Logo"/>
          <p:cNvPicPr>
            <a:picLocks noChangeAspect="1" noChangeArrowheads="1"/>
          </p:cNvPicPr>
          <p:nvPr/>
        </p:nvPicPr>
        <p:blipFill>
          <a:blip r:embed="rId2" cstate="print"/>
          <a:srcRect/>
          <a:stretch>
            <a:fillRect/>
          </a:stretch>
        </p:blipFill>
        <p:spPr bwMode="auto">
          <a:xfrm>
            <a:off x="7596336" y="5589240"/>
            <a:ext cx="1428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rmAutofit/>
          </a:bodyPr>
          <a:lstStyle/>
          <a:p>
            <a:r>
              <a:rPr lang="en-GB" sz="2800" u="sng" dirty="0" smtClean="0"/>
              <a:t>Squad Builder / Facilities / Ground Builder</a:t>
            </a:r>
            <a:endParaRPr lang="en-GB" sz="2800" u="sng" dirty="0"/>
          </a:p>
        </p:txBody>
      </p:sp>
      <p:sp>
        <p:nvSpPr>
          <p:cNvPr id="3" name="Content Placeholder 2"/>
          <p:cNvSpPr>
            <a:spLocks noGrp="1"/>
          </p:cNvSpPr>
          <p:nvPr>
            <p:ph idx="1"/>
          </p:nvPr>
        </p:nvSpPr>
        <p:spPr>
          <a:xfrm>
            <a:off x="457200" y="980728"/>
            <a:ext cx="8229600" cy="5145435"/>
          </a:xfrm>
        </p:spPr>
        <p:txBody>
          <a:bodyPr>
            <a:normAutofit/>
          </a:bodyPr>
          <a:lstStyle/>
          <a:p>
            <a:r>
              <a:rPr lang="en-GB" sz="1600" dirty="0" smtClean="0"/>
              <a:t>Monthly payment specific to contributing to bringing the best players to The Exacta as we progress through the leagues</a:t>
            </a:r>
          </a:p>
          <a:p>
            <a:r>
              <a:rPr lang="en-GB" sz="1600" dirty="0" smtClean="0"/>
              <a:t>Fighting fund to cover costs of new players, replacements for injuries, loans etc</a:t>
            </a:r>
          </a:p>
          <a:p>
            <a:r>
              <a:rPr lang="en-GB" sz="1600" dirty="0" smtClean="0"/>
              <a:t>Some money from the extra contributions could be used on top of what’s already budgeted, to enhance the Youth Teams set up, Inclusive Blues, Senior Blues, Junior Blues</a:t>
            </a:r>
          </a:p>
          <a:p>
            <a:r>
              <a:rPr lang="en-GB" sz="1600" dirty="0" smtClean="0"/>
              <a:t>Offer some incentives in line with CFU Platinum club?</a:t>
            </a:r>
          </a:p>
          <a:p>
            <a:r>
              <a:rPr lang="en-GB" sz="1600" dirty="0" smtClean="0"/>
              <a:t>Ground &amp; Facilities builder to add to or compliment grant funding (we need to match grants with our own money in some cases in order to be awarded the grant)</a:t>
            </a:r>
          </a:p>
          <a:p>
            <a:r>
              <a:rPr lang="en-GB" sz="1600" dirty="0" smtClean="0"/>
              <a:t>Could be used to enhance Blues Bar, Car Parking, Gym, Ground Capacity, new changing rooms, Referee’s room, function room, West Stand unused boxes, community education rooms, etc</a:t>
            </a:r>
          </a:p>
          <a:p>
            <a:r>
              <a:rPr lang="en-GB" sz="1600" dirty="0" smtClean="0"/>
              <a:t>CFU Members involvement in the above plans would be very important</a:t>
            </a:r>
          </a:p>
          <a:p>
            <a:endParaRPr lang="en-GB" sz="1600" dirty="0"/>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2050" name="Picture 1" descr="Description: Description: Description: Logo"/>
          <p:cNvPicPr>
            <a:picLocks noChangeAspect="1" noChangeArrowheads="1"/>
          </p:cNvPicPr>
          <p:nvPr/>
        </p:nvPicPr>
        <p:blipFill>
          <a:blip r:embed="rId2" cstate="print"/>
          <a:srcRect/>
          <a:stretch>
            <a:fillRect/>
          </a:stretch>
        </p:blipFill>
        <p:spPr bwMode="auto">
          <a:xfrm>
            <a:off x="7596336" y="5589240"/>
            <a:ext cx="1428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GB" sz="2800" u="sng" dirty="0" smtClean="0"/>
              <a:t>Fundraising Functions</a:t>
            </a:r>
            <a:endParaRPr lang="en-GB" sz="2800" u="sng" dirty="0"/>
          </a:p>
        </p:txBody>
      </p:sp>
      <p:sp>
        <p:nvSpPr>
          <p:cNvPr id="3" name="Content Placeholder 2"/>
          <p:cNvSpPr>
            <a:spLocks noGrp="1"/>
          </p:cNvSpPr>
          <p:nvPr>
            <p:ph idx="1"/>
          </p:nvPr>
        </p:nvSpPr>
        <p:spPr>
          <a:xfrm>
            <a:off x="457200" y="1052737"/>
            <a:ext cx="8229600" cy="4248472"/>
          </a:xfrm>
        </p:spPr>
        <p:txBody>
          <a:bodyPr>
            <a:normAutofit/>
          </a:bodyPr>
          <a:lstStyle/>
          <a:p>
            <a:r>
              <a:rPr lang="en-GB" sz="1600" dirty="0" smtClean="0"/>
              <a:t>More fundraising functions on a regular basis, profits to be shared amongst the various groups within The Club</a:t>
            </a:r>
          </a:p>
          <a:p>
            <a:r>
              <a:rPr lang="en-GB" sz="1600" dirty="0" smtClean="0"/>
              <a:t>Race Nights (Blues Bar)</a:t>
            </a:r>
          </a:p>
          <a:p>
            <a:r>
              <a:rPr lang="en-GB" sz="1600" dirty="0" smtClean="0"/>
              <a:t>Casino Nights (Blues Bar)</a:t>
            </a:r>
          </a:p>
          <a:p>
            <a:r>
              <a:rPr lang="en-GB" sz="1600" dirty="0" smtClean="0"/>
              <a:t>Sportsman’s Evenings (Blues Bar)</a:t>
            </a:r>
          </a:p>
          <a:p>
            <a:r>
              <a:rPr lang="en-GB" sz="1600" dirty="0" smtClean="0"/>
              <a:t>Celebrity Golf Day again</a:t>
            </a:r>
          </a:p>
          <a:p>
            <a:r>
              <a:rPr lang="en-GB" sz="1600" dirty="0" smtClean="0"/>
              <a:t>Christmas Function</a:t>
            </a:r>
          </a:p>
          <a:p>
            <a:r>
              <a:rPr lang="en-GB" sz="1600" dirty="0" smtClean="0"/>
              <a:t>End of Season Function</a:t>
            </a:r>
          </a:p>
          <a:p>
            <a:r>
              <a:rPr lang="en-GB" sz="1600" dirty="0" smtClean="0"/>
              <a:t>Comedy Nights in conjunction with The Laugh Inn (Laugh Inn or Blues Bar)</a:t>
            </a:r>
          </a:p>
          <a:p>
            <a:r>
              <a:rPr lang="en-GB" sz="1600" dirty="0" smtClean="0"/>
              <a:t>Larger Music Concerts, Comedy Shows (Exacta Pitch – summer)</a:t>
            </a:r>
          </a:p>
          <a:p>
            <a:r>
              <a:rPr lang="en-GB" sz="1600" dirty="0" smtClean="0"/>
              <a:t>Continued other functions already in place – Soul Night, Gaming evenings, etc</a:t>
            </a:r>
          </a:p>
          <a:p>
            <a:pPr>
              <a:buNone/>
            </a:pPr>
            <a:r>
              <a:rPr lang="en-GB" sz="1600" dirty="0" smtClean="0"/>
              <a:t>   </a:t>
            </a:r>
            <a:endParaRPr lang="en-GB" sz="1600" dirty="0"/>
          </a:p>
        </p:txBody>
      </p:sp>
      <p:sp>
        <p:nvSpPr>
          <p:cNvPr id="4" name="Date Placeholder 3"/>
          <p:cNvSpPr>
            <a:spLocks noGrp="1"/>
          </p:cNvSpPr>
          <p:nvPr/>
        </p:nvSpPr>
        <p:spPr>
          <a:xfrm>
            <a:off x="179512"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1026" name="Picture 1" descr="Description: Description: Description: Logo"/>
          <p:cNvPicPr>
            <a:picLocks noChangeAspect="1" noChangeArrowheads="1"/>
          </p:cNvPicPr>
          <p:nvPr/>
        </p:nvPicPr>
        <p:blipFill>
          <a:blip r:embed="rId2" cstate="print"/>
          <a:srcRect/>
          <a:stretch>
            <a:fillRect/>
          </a:stretch>
        </p:blipFill>
        <p:spPr bwMode="auto">
          <a:xfrm>
            <a:off x="7596336" y="5517232"/>
            <a:ext cx="1428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a:bodyPr>
          <a:lstStyle/>
          <a:p>
            <a:r>
              <a:rPr lang="en-GB" sz="2800" u="sng" dirty="0" smtClean="0"/>
              <a:t>Other Fundraising </a:t>
            </a:r>
            <a:endParaRPr lang="en-GB" sz="2800" u="sng" dirty="0"/>
          </a:p>
        </p:txBody>
      </p:sp>
      <p:sp>
        <p:nvSpPr>
          <p:cNvPr id="3" name="Content Placeholder 2"/>
          <p:cNvSpPr>
            <a:spLocks noGrp="1"/>
          </p:cNvSpPr>
          <p:nvPr>
            <p:ph idx="1"/>
          </p:nvPr>
        </p:nvSpPr>
        <p:spPr>
          <a:xfrm>
            <a:off x="251520" y="764704"/>
            <a:ext cx="8568952" cy="2448271"/>
          </a:xfrm>
        </p:spPr>
        <p:txBody>
          <a:bodyPr>
            <a:normAutofit fontScale="92500" lnSpcReduction="20000"/>
          </a:bodyPr>
          <a:lstStyle/>
          <a:p>
            <a:r>
              <a:rPr lang="en-GB" sz="1600" dirty="0" smtClean="0"/>
              <a:t>Enhanced 50/50 half time draw (£1)</a:t>
            </a:r>
          </a:p>
          <a:p>
            <a:pPr lvl="1"/>
            <a:r>
              <a:rPr lang="en-GB" sz="1200" dirty="0" smtClean="0"/>
              <a:t>2 or 3 prizes  instead of 1 </a:t>
            </a:r>
          </a:p>
          <a:p>
            <a:pPr lvl="1"/>
            <a:r>
              <a:rPr lang="en-GB" sz="1200" dirty="0" smtClean="0"/>
              <a:t>Prizes donated from local businesses e.g meal for 4 at Pizza Hut, Toy’s R Us Vouchers</a:t>
            </a:r>
          </a:p>
          <a:p>
            <a:pPr lvl="1"/>
            <a:r>
              <a:rPr lang="en-GB" sz="1200" dirty="0" smtClean="0"/>
              <a:t>Family ticket for a future Chester match</a:t>
            </a:r>
          </a:p>
          <a:p>
            <a:pPr lvl="1"/>
            <a:r>
              <a:rPr lang="en-GB" sz="1200" dirty="0" smtClean="0"/>
              <a:t>Voucher for Club Shop</a:t>
            </a:r>
          </a:p>
          <a:p>
            <a:pPr>
              <a:buNone/>
            </a:pPr>
            <a:endParaRPr lang="en-GB" sz="1600" dirty="0" smtClean="0"/>
          </a:p>
          <a:p>
            <a:pPr lvl="0">
              <a:defRPr/>
            </a:pPr>
            <a:r>
              <a:rPr lang="en-GB" sz="1600" dirty="0" smtClean="0"/>
              <a:t>More names on bricks at the stadium</a:t>
            </a:r>
          </a:p>
          <a:p>
            <a:pPr lvl="0">
              <a:defRPr/>
            </a:pPr>
            <a:r>
              <a:rPr lang="en-GB" sz="1600" dirty="0" smtClean="0"/>
              <a:t>Exacta pitch turf sales (only if we were to replace pitch of course!)</a:t>
            </a:r>
          </a:p>
          <a:p>
            <a:endParaRPr lang="en-GB" sz="1600" dirty="0" smtClean="0"/>
          </a:p>
          <a:p>
            <a:pPr lvl="1"/>
            <a:endParaRPr lang="en-GB" sz="1200" dirty="0" smtClean="0"/>
          </a:p>
          <a:p>
            <a:pPr lvl="1"/>
            <a:endParaRPr lang="en-GB" sz="1200" dirty="0" smtClean="0"/>
          </a:p>
          <a:p>
            <a:pPr>
              <a:buNone/>
            </a:pPr>
            <a:r>
              <a:rPr lang="en-GB" sz="1600" dirty="0" smtClean="0"/>
              <a:t>   </a:t>
            </a:r>
            <a:endParaRPr lang="en-GB" sz="1600" dirty="0"/>
          </a:p>
        </p:txBody>
      </p:sp>
      <p:sp>
        <p:nvSpPr>
          <p:cNvPr id="4" name="Date Placeholder 3"/>
          <p:cNvSpPr>
            <a:spLocks noGrp="1"/>
          </p:cNvSpPr>
          <p:nvPr/>
        </p:nvSpPr>
        <p:spPr>
          <a:xfrm>
            <a:off x="179512"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1026" name="Picture 1" descr="Description: Description: Description: Logo"/>
          <p:cNvPicPr>
            <a:picLocks noChangeAspect="1" noChangeArrowheads="1"/>
          </p:cNvPicPr>
          <p:nvPr/>
        </p:nvPicPr>
        <p:blipFill>
          <a:blip r:embed="rId2" cstate="print"/>
          <a:srcRect/>
          <a:stretch>
            <a:fillRect/>
          </a:stretch>
        </p:blipFill>
        <p:spPr bwMode="auto">
          <a:xfrm>
            <a:off x="7596336" y="5517232"/>
            <a:ext cx="1428750" cy="1143000"/>
          </a:xfrm>
          <a:prstGeom prst="rect">
            <a:avLst/>
          </a:prstGeom>
          <a:noFill/>
          <a:ln w="9525">
            <a:noFill/>
            <a:miter lim="800000"/>
            <a:headEnd/>
            <a:tailEnd/>
          </a:ln>
        </p:spPr>
      </p:pic>
      <p:sp>
        <p:nvSpPr>
          <p:cNvPr id="6" name="Title 1"/>
          <p:cNvSpPr txBox="1">
            <a:spLocks/>
          </p:cNvSpPr>
          <p:nvPr/>
        </p:nvSpPr>
        <p:spPr>
          <a:xfrm>
            <a:off x="467544" y="2852936"/>
            <a:ext cx="8229600" cy="504056"/>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sng" strike="noStrike" kern="1200" cap="none" spc="0" normalizeH="0" baseline="0" noProof="0" dirty="0" smtClean="0">
                <a:ln>
                  <a:noFill/>
                </a:ln>
                <a:solidFill>
                  <a:schemeClr val="tx1"/>
                </a:solidFill>
                <a:effectLst/>
                <a:uLnTx/>
                <a:uFillTx/>
                <a:latin typeface="+mj-lt"/>
                <a:ea typeface="+mj-ea"/>
                <a:cs typeface="+mj-cs"/>
              </a:rPr>
              <a:t>Current Fundraising </a:t>
            </a:r>
            <a:endParaRPr kumimoji="0" lang="en-GB" sz="28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179512" y="3501008"/>
            <a:ext cx="8589640" cy="2376264"/>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Seals Lottery well subscribed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smtClean="0"/>
              <a:t>Blues Lotto needs increased attention and marketing but has big potential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smtClean="0"/>
              <a:t>Backing The Blues initiative needs increased focus again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Loan Notes &amp; other donations could convert into CFU Platinum Club and /or Community Shares over medium to long term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600" dirty="0" smtClean="0"/>
              <a:t>Buzz Agents to increase profile and activity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More volunteers needed!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8568952" cy="1728192"/>
          </a:xfrm>
        </p:spPr>
        <p:txBody>
          <a:bodyPr>
            <a:normAutofit/>
          </a:bodyPr>
          <a:lstStyle/>
          <a:p>
            <a:pPr algn="ctr">
              <a:buNone/>
            </a:pPr>
            <a:r>
              <a:rPr lang="en-GB" sz="4000" dirty="0" smtClean="0"/>
              <a:t>Thank You for your fantastic and continued support on and off the field!</a:t>
            </a:r>
            <a:endParaRPr lang="en-GB" sz="4000" dirty="0"/>
          </a:p>
        </p:txBody>
      </p:sp>
      <p:sp>
        <p:nvSpPr>
          <p:cNvPr id="4" name="Date Placeholder 3"/>
          <p:cNvSpPr>
            <a:spLocks noGrp="1"/>
          </p:cNvSpPr>
          <p:nvPr/>
        </p:nvSpPr>
        <p:spPr>
          <a:xfrm>
            <a:off x="179512"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1026" name="Picture 1" descr="Description: Description: Description: Logo"/>
          <p:cNvPicPr>
            <a:picLocks noChangeAspect="1" noChangeArrowheads="1"/>
          </p:cNvPicPr>
          <p:nvPr/>
        </p:nvPicPr>
        <p:blipFill>
          <a:blip r:embed="rId2" cstate="print"/>
          <a:srcRect/>
          <a:stretch>
            <a:fillRect/>
          </a:stretch>
        </p:blipFill>
        <p:spPr bwMode="auto">
          <a:xfrm>
            <a:off x="7596336" y="5517232"/>
            <a:ext cx="1428750" cy="1143000"/>
          </a:xfrm>
          <a:prstGeom prst="rect">
            <a:avLst/>
          </a:prstGeom>
          <a:noFill/>
          <a:ln w="9525">
            <a:noFill/>
            <a:miter lim="800000"/>
            <a:headEnd/>
            <a:tailEnd/>
          </a:ln>
        </p:spPr>
      </p:pic>
      <p:sp>
        <p:nvSpPr>
          <p:cNvPr id="6" name="Title 1"/>
          <p:cNvSpPr txBox="1">
            <a:spLocks/>
          </p:cNvSpPr>
          <p:nvPr/>
        </p:nvSpPr>
        <p:spPr>
          <a:xfrm>
            <a:off x="467544" y="2852936"/>
            <a:ext cx="8229600" cy="504056"/>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8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txBox="1">
            <a:spLocks/>
          </p:cNvSpPr>
          <p:nvPr/>
        </p:nvSpPr>
        <p:spPr>
          <a:xfrm>
            <a:off x="179512" y="3501008"/>
            <a:ext cx="8589640" cy="20882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40768"/>
            <a:ext cx="6912768" cy="5256584"/>
          </a:xfrm>
        </p:spPr>
        <p:txBody>
          <a:bodyPr>
            <a:noAutofit/>
          </a:bodyPr>
          <a:lstStyle/>
          <a:p>
            <a:r>
              <a:rPr lang="en-GB" sz="2000" dirty="0" smtClean="0">
                <a:cs typeface="Optima"/>
              </a:rPr>
              <a:t>Supporter owned model is an </a:t>
            </a:r>
            <a:r>
              <a:rPr lang="en-GB" sz="2000" i="1" dirty="0" smtClean="0">
                <a:cs typeface="Optima"/>
              </a:rPr>
              <a:t>asset</a:t>
            </a:r>
            <a:r>
              <a:rPr lang="en-GB" sz="2000" dirty="0" smtClean="0">
                <a:cs typeface="Optima"/>
              </a:rPr>
              <a:t> not a hindrance in achieving our ambition</a:t>
            </a:r>
          </a:p>
          <a:p>
            <a:pPr lvl="1"/>
            <a:r>
              <a:rPr lang="en-GB" sz="2000" dirty="0" smtClean="0">
                <a:cs typeface="Optima"/>
              </a:rPr>
              <a:t>Sustainability</a:t>
            </a:r>
          </a:p>
          <a:p>
            <a:pPr lvl="1"/>
            <a:r>
              <a:rPr lang="en-GB" sz="2000" dirty="0" smtClean="0">
                <a:cs typeface="Optima"/>
              </a:rPr>
              <a:t>Brand development</a:t>
            </a:r>
          </a:p>
          <a:p>
            <a:pPr lvl="1"/>
            <a:r>
              <a:rPr lang="en-GB" sz="2000" dirty="0" smtClean="0">
                <a:cs typeface="Optima"/>
              </a:rPr>
              <a:t>Opens up partnership and funding opportunities</a:t>
            </a:r>
          </a:p>
          <a:p>
            <a:pPr lvl="1"/>
            <a:r>
              <a:rPr lang="en-GB" sz="2000" dirty="0" smtClean="0">
                <a:cs typeface="Optima"/>
              </a:rPr>
              <a:t>Gives us an army of people who will help us</a:t>
            </a:r>
          </a:p>
          <a:p>
            <a:r>
              <a:rPr lang="en-GB" sz="2000" dirty="0" smtClean="0">
                <a:cs typeface="Optima"/>
              </a:rPr>
              <a:t>Implications</a:t>
            </a:r>
          </a:p>
          <a:p>
            <a:pPr lvl="1"/>
            <a:r>
              <a:rPr lang="en-GB" sz="2000" dirty="0" smtClean="0">
                <a:cs typeface="Optima"/>
              </a:rPr>
              <a:t>Doing it for ourselves</a:t>
            </a:r>
          </a:p>
          <a:p>
            <a:pPr lvl="1"/>
            <a:r>
              <a:rPr lang="en-GB" sz="2000" dirty="0" smtClean="0">
                <a:cs typeface="Optima"/>
              </a:rPr>
              <a:t>Need to be efficient and focussed</a:t>
            </a:r>
          </a:p>
          <a:p>
            <a:pPr lvl="1"/>
            <a:r>
              <a:rPr lang="en-GB" sz="2000" dirty="0" smtClean="0">
                <a:cs typeface="Optima"/>
              </a:rPr>
              <a:t>Does not take away some tough decisions</a:t>
            </a:r>
          </a:p>
          <a:p>
            <a:r>
              <a:rPr lang="en-GB" sz="2000" dirty="0">
                <a:cs typeface="Optima"/>
              </a:rPr>
              <a:t>W</a:t>
            </a:r>
            <a:r>
              <a:rPr lang="en-GB" sz="2000" dirty="0" smtClean="0">
                <a:cs typeface="Optima"/>
              </a:rPr>
              <a:t>e need to expand the core support year on year to sustain our growth.  We must also diversify and grow funding sources.</a:t>
            </a:r>
          </a:p>
          <a:p>
            <a:endParaRPr lang="en-GB" sz="1200" dirty="0"/>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6146" name="Picture 1" descr="Description: Description: Description: Logo"/>
          <p:cNvPicPr>
            <a:picLocks noChangeAspect="1" noChangeArrowheads="1"/>
          </p:cNvPicPr>
          <p:nvPr/>
        </p:nvPicPr>
        <p:blipFill>
          <a:blip r:embed="rId3" cstate="print"/>
          <a:srcRect/>
          <a:stretch>
            <a:fillRect/>
          </a:stretch>
        </p:blipFill>
        <p:spPr bwMode="auto">
          <a:xfrm>
            <a:off x="7715250" y="5589240"/>
            <a:ext cx="1428750" cy="1143000"/>
          </a:xfrm>
          <a:prstGeom prst="rect">
            <a:avLst/>
          </a:prstGeom>
          <a:noFill/>
          <a:ln w="9525">
            <a:noFill/>
            <a:miter lim="800000"/>
            <a:headEnd/>
            <a:tailEnd/>
          </a:ln>
        </p:spPr>
      </p:pic>
      <p:sp>
        <p:nvSpPr>
          <p:cNvPr id="9" name="Title 8"/>
          <p:cNvSpPr>
            <a:spLocks noGrp="1"/>
          </p:cNvSpPr>
          <p:nvPr>
            <p:ph type="title"/>
          </p:nvPr>
        </p:nvSpPr>
        <p:spPr>
          <a:xfrm>
            <a:off x="457200" y="430637"/>
            <a:ext cx="8229600" cy="830997"/>
          </a:xfrm>
          <a:prstGeom prst="rect">
            <a:avLst/>
          </a:prstGeom>
        </p:spPr>
        <p:txBody>
          <a:bodyPr wrap="square">
            <a:spAutoFit/>
          </a:bodyPr>
          <a:lstStyle/>
          <a:p>
            <a:r>
              <a:rPr lang="en-GB" sz="2400" dirty="0" smtClean="0"/>
              <a:t>“A financially sustainable community-focused football club</a:t>
            </a:r>
          </a:p>
          <a:p>
            <a:r>
              <a:rPr lang="en-GB" sz="2400" dirty="0" smtClean="0"/>
              <a:t>playing at the highest level possible in the English pyramid”</a:t>
            </a:r>
            <a:endParaRPr lang="en-GB" sz="2400" dirty="0"/>
          </a:p>
        </p:txBody>
      </p:sp>
    </p:spTree>
    <p:extLst>
      <p:ext uri="{BB962C8B-B14F-4D97-AF65-F5344CB8AC3E}">
        <p14:creationId xmlns:p14="http://schemas.microsoft.com/office/powerpoint/2010/main" xmlns="" val="251525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3888432" cy="764704"/>
          </a:xfrm>
        </p:spPr>
        <p:txBody>
          <a:bodyPr>
            <a:normAutofit/>
          </a:bodyPr>
          <a:lstStyle/>
          <a:p>
            <a:pPr algn="l"/>
            <a:r>
              <a:rPr lang="en-GB" sz="3200" dirty="0" smtClean="0">
                <a:latin typeface="+mn-lt"/>
                <a:cs typeface="Optima"/>
              </a:rPr>
              <a:t>Original Targets</a:t>
            </a:r>
            <a:endParaRPr lang="en-GB" sz="3200" dirty="0">
              <a:latin typeface="+mn-lt"/>
              <a:cs typeface="Optima"/>
            </a:endParaRPr>
          </a:p>
        </p:txBody>
      </p:sp>
      <p:sp>
        <p:nvSpPr>
          <p:cNvPr id="3" name="Content Placeholder 2"/>
          <p:cNvSpPr>
            <a:spLocks noGrp="1"/>
          </p:cNvSpPr>
          <p:nvPr>
            <p:ph idx="1"/>
          </p:nvPr>
        </p:nvSpPr>
        <p:spPr>
          <a:xfrm>
            <a:off x="611560" y="764704"/>
            <a:ext cx="3816424" cy="5904656"/>
          </a:xfrm>
        </p:spPr>
        <p:txBody>
          <a:bodyPr>
            <a:noAutofit/>
          </a:bodyPr>
          <a:lstStyle/>
          <a:p>
            <a:pPr>
              <a:buNone/>
            </a:pPr>
            <a:r>
              <a:rPr lang="en-GB" sz="2000" b="1" dirty="0" smtClean="0">
                <a:cs typeface="Optima"/>
              </a:rPr>
              <a:t>Target 1</a:t>
            </a:r>
          </a:p>
          <a:p>
            <a:r>
              <a:rPr lang="en-GB" sz="2000" dirty="0" smtClean="0">
                <a:cs typeface="Optima"/>
              </a:rPr>
              <a:t>Recover core support</a:t>
            </a:r>
          </a:p>
          <a:p>
            <a:pPr>
              <a:buNone/>
            </a:pPr>
            <a:r>
              <a:rPr lang="en-GB" sz="2000" b="1" dirty="0" smtClean="0">
                <a:cs typeface="Optima"/>
              </a:rPr>
              <a:t>Target 2</a:t>
            </a:r>
          </a:p>
          <a:p>
            <a:r>
              <a:rPr lang="en-GB" sz="2000" dirty="0" smtClean="0">
                <a:cs typeface="Optima"/>
              </a:rPr>
              <a:t>Rebuild brand reputation</a:t>
            </a:r>
          </a:p>
          <a:p>
            <a:pPr>
              <a:buNone/>
            </a:pPr>
            <a:r>
              <a:rPr lang="en-GB" sz="2000" b="1" dirty="0" smtClean="0">
                <a:cs typeface="Optima"/>
              </a:rPr>
              <a:t>Target 3</a:t>
            </a:r>
          </a:p>
          <a:p>
            <a:r>
              <a:rPr lang="en-GB" sz="2000" dirty="0" smtClean="0">
                <a:cs typeface="Optima"/>
              </a:rPr>
              <a:t>Focus on youth </a:t>
            </a:r>
          </a:p>
          <a:p>
            <a:pPr marL="0" indent="0">
              <a:buNone/>
            </a:pPr>
            <a:r>
              <a:rPr lang="en-GB" sz="2000" b="1" dirty="0" smtClean="0">
                <a:cs typeface="Optima"/>
              </a:rPr>
              <a:t>Target 4</a:t>
            </a:r>
          </a:p>
          <a:p>
            <a:pPr marL="0" indent="0">
              <a:buNone/>
            </a:pPr>
            <a:r>
              <a:rPr lang="en-GB" sz="2000" dirty="0" smtClean="0">
                <a:cs typeface="Optima"/>
              </a:rPr>
              <a:t>Develop community wing as        core component of brand</a:t>
            </a:r>
          </a:p>
          <a:p>
            <a:pPr>
              <a:buNone/>
            </a:pPr>
            <a:r>
              <a:rPr lang="en-GB" sz="2000" b="1" dirty="0" smtClean="0">
                <a:cs typeface="Optima"/>
              </a:rPr>
              <a:t>Target 4</a:t>
            </a:r>
          </a:p>
          <a:p>
            <a:r>
              <a:rPr lang="en-GB" sz="2000" dirty="0" smtClean="0">
                <a:cs typeface="Optima"/>
              </a:rPr>
              <a:t>Reach out to potential supporters</a:t>
            </a:r>
          </a:p>
          <a:p>
            <a:pPr>
              <a:buNone/>
            </a:pPr>
            <a:r>
              <a:rPr lang="en-GB" sz="2000" b="1" dirty="0" smtClean="0">
                <a:cs typeface="Optima"/>
              </a:rPr>
              <a:t>Target 5</a:t>
            </a:r>
          </a:p>
          <a:p>
            <a:r>
              <a:rPr lang="en-GB" sz="2000" dirty="0" smtClean="0">
                <a:cs typeface="Optima"/>
              </a:rPr>
              <a:t>Translate goodwill and ‘buzz’ into concrete support and regular attendance</a:t>
            </a:r>
          </a:p>
          <a:p>
            <a:pPr>
              <a:buNone/>
            </a:pPr>
            <a:r>
              <a:rPr lang="en-GB" sz="1200" dirty="0" smtClean="0"/>
              <a:t> </a:t>
            </a:r>
          </a:p>
          <a:p>
            <a:endParaRPr lang="en-GB" sz="1200" dirty="0"/>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6146" name="Picture 1" descr="Description: Description: Description: Logo"/>
          <p:cNvPicPr>
            <a:picLocks noChangeAspect="1" noChangeArrowheads="1"/>
          </p:cNvPicPr>
          <p:nvPr/>
        </p:nvPicPr>
        <p:blipFill>
          <a:blip r:embed="rId3" cstate="print"/>
          <a:srcRect/>
          <a:stretch>
            <a:fillRect/>
          </a:stretch>
        </p:blipFill>
        <p:spPr bwMode="auto">
          <a:xfrm>
            <a:off x="7715250" y="5589240"/>
            <a:ext cx="1428750" cy="1143000"/>
          </a:xfrm>
          <a:prstGeom prst="rect">
            <a:avLst/>
          </a:prstGeom>
          <a:noFill/>
          <a:ln w="9525">
            <a:noFill/>
            <a:miter lim="800000"/>
            <a:headEnd/>
            <a:tailEnd/>
          </a:ln>
        </p:spPr>
      </p:pic>
      <p:sp>
        <p:nvSpPr>
          <p:cNvPr id="6" name="Content Placeholder 2"/>
          <p:cNvSpPr txBox="1">
            <a:spLocks/>
          </p:cNvSpPr>
          <p:nvPr/>
        </p:nvSpPr>
        <p:spPr>
          <a:xfrm>
            <a:off x="4499992" y="764704"/>
            <a:ext cx="4320480"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GB" sz="2000" b="1" dirty="0" smtClean="0">
                <a:cs typeface="Optima"/>
              </a:rPr>
              <a:t>Target 1 </a:t>
            </a:r>
          </a:p>
          <a:p>
            <a:pPr>
              <a:buFont typeface="Arial" pitchFamily="34" charset="0"/>
              <a:buNone/>
            </a:pPr>
            <a:r>
              <a:rPr lang="en-GB" sz="2000" dirty="0" smtClean="0">
                <a:cs typeface="Optima"/>
              </a:rPr>
              <a:t>Get Club established with a team </a:t>
            </a:r>
          </a:p>
          <a:p>
            <a:pPr>
              <a:buFont typeface="Arial" pitchFamily="34" charset="0"/>
              <a:buNone/>
            </a:pPr>
            <a:r>
              <a:rPr lang="en-GB" sz="2000" b="1" dirty="0" smtClean="0">
                <a:cs typeface="Optima"/>
              </a:rPr>
              <a:t>Target 2</a:t>
            </a:r>
          </a:p>
          <a:p>
            <a:pPr>
              <a:buFont typeface="Arial" pitchFamily="34" charset="0"/>
              <a:buNone/>
            </a:pPr>
            <a:r>
              <a:rPr lang="en-GB" sz="2000" dirty="0" smtClean="0">
                <a:cs typeface="Optima"/>
              </a:rPr>
              <a:t>Operate ethically reassure supporters</a:t>
            </a:r>
          </a:p>
          <a:p>
            <a:pPr>
              <a:buFont typeface="Arial" pitchFamily="34" charset="0"/>
              <a:buNone/>
            </a:pPr>
            <a:r>
              <a:rPr lang="en-GB" sz="2000" b="1" dirty="0" smtClean="0">
                <a:cs typeface="Optima"/>
              </a:rPr>
              <a:t>Target 3 </a:t>
            </a:r>
          </a:p>
          <a:p>
            <a:pPr>
              <a:buFont typeface="Arial" pitchFamily="34" charset="0"/>
              <a:buNone/>
            </a:pPr>
            <a:r>
              <a:rPr lang="en-GB" sz="2000" dirty="0" smtClean="0">
                <a:cs typeface="Optima"/>
              </a:rPr>
              <a:t>Pricing, promotion &amp; participation</a:t>
            </a:r>
          </a:p>
          <a:p>
            <a:pPr>
              <a:buFont typeface="Arial" pitchFamily="34" charset="0"/>
              <a:buNone/>
            </a:pPr>
            <a:r>
              <a:rPr lang="en-GB" sz="2000" b="1" dirty="0" smtClean="0">
                <a:cs typeface="Optima"/>
              </a:rPr>
              <a:t>Target 4</a:t>
            </a:r>
          </a:p>
          <a:p>
            <a:pPr marL="0" indent="0">
              <a:buFont typeface="Arial" pitchFamily="34" charset="0"/>
              <a:buNone/>
            </a:pPr>
            <a:r>
              <a:rPr lang="en-GB" sz="2000" dirty="0" smtClean="0">
                <a:cs typeface="Optima"/>
              </a:rPr>
              <a:t>Bids, partnership working and establishment of Community Trust</a:t>
            </a:r>
          </a:p>
          <a:p>
            <a:pPr>
              <a:buFont typeface="Arial" pitchFamily="34" charset="0"/>
              <a:buNone/>
            </a:pPr>
            <a:r>
              <a:rPr lang="en-GB" sz="2000" b="1" dirty="0" smtClean="0">
                <a:cs typeface="Optima"/>
              </a:rPr>
              <a:t>Target 4</a:t>
            </a:r>
          </a:p>
          <a:p>
            <a:pPr marL="0" indent="0">
              <a:buFont typeface="Arial" pitchFamily="34" charset="0"/>
              <a:buNone/>
              <a:tabLst>
                <a:tab pos="93663" algn="l"/>
              </a:tabLst>
            </a:pPr>
            <a:r>
              <a:rPr lang="en-GB" sz="2000" dirty="0" smtClean="0">
                <a:cs typeface="Optima"/>
              </a:rPr>
              <a:t>Insight, identifying segments to target and promoting to them</a:t>
            </a:r>
          </a:p>
          <a:p>
            <a:pPr>
              <a:buFont typeface="Arial" pitchFamily="34" charset="0"/>
              <a:buNone/>
            </a:pPr>
            <a:r>
              <a:rPr lang="en-GB" sz="2000" b="1" dirty="0" smtClean="0">
                <a:cs typeface="Optima"/>
              </a:rPr>
              <a:t>Target 5</a:t>
            </a:r>
          </a:p>
          <a:p>
            <a:pPr marL="0" indent="0">
              <a:buNone/>
            </a:pPr>
            <a:r>
              <a:rPr lang="en-GB" sz="2000" dirty="0" smtClean="0">
                <a:cs typeface="Optima"/>
              </a:rPr>
              <a:t>Follow up on attendance, develop </a:t>
            </a:r>
          </a:p>
          <a:p>
            <a:pPr marL="0" indent="0">
              <a:buNone/>
            </a:pPr>
            <a:r>
              <a:rPr lang="en-GB" sz="2000" dirty="0" smtClean="0">
                <a:cs typeface="Optima"/>
              </a:rPr>
              <a:t>‘Buzz Marketing’, build strong relationships</a:t>
            </a:r>
          </a:p>
          <a:p>
            <a:pPr>
              <a:buFont typeface="Arial" pitchFamily="34" charset="0"/>
              <a:buNone/>
            </a:pPr>
            <a:r>
              <a:rPr lang="en-GB" sz="1200" dirty="0" smtClean="0"/>
              <a:t> </a:t>
            </a:r>
          </a:p>
          <a:p>
            <a:endParaRPr lang="en-GB" sz="1200" dirty="0"/>
          </a:p>
        </p:txBody>
      </p:sp>
      <p:sp>
        <p:nvSpPr>
          <p:cNvPr id="7" name="Title 1"/>
          <p:cNvSpPr txBox="1">
            <a:spLocks/>
          </p:cNvSpPr>
          <p:nvPr/>
        </p:nvSpPr>
        <p:spPr>
          <a:xfrm>
            <a:off x="4572000" y="0"/>
            <a:ext cx="4572000"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latin typeface="+mn-lt"/>
                <a:cs typeface="Optima"/>
              </a:rPr>
              <a:t>How we planned it?</a:t>
            </a:r>
            <a:endParaRPr lang="en-GB" sz="3200" dirty="0">
              <a:latin typeface="+mn-lt"/>
              <a:cs typeface="Optima"/>
            </a:endParaRPr>
          </a:p>
        </p:txBody>
      </p:sp>
    </p:spTree>
    <p:extLst>
      <p:ext uri="{BB962C8B-B14F-4D97-AF65-F5344CB8AC3E}">
        <p14:creationId xmlns:p14="http://schemas.microsoft.com/office/powerpoint/2010/main" xmlns="" val="223870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6659173" y="2353764"/>
            <a:ext cx="1945275" cy="1291260"/>
          </a:xfrm>
          <a:prstGeom prst="rect">
            <a:avLst/>
          </a:prstGeom>
        </p:spPr>
      </p:pic>
      <p:pic>
        <p:nvPicPr>
          <p:cNvPr id="18" name="Picture 17"/>
          <p:cNvPicPr>
            <a:picLocks noChangeAspect="1"/>
          </p:cNvPicPr>
          <p:nvPr/>
        </p:nvPicPr>
        <p:blipFill>
          <a:blip r:embed="rId3" cstate="print"/>
          <a:stretch>
            <a:fillRect/>
          </a:stretch>
        </p:blipFill>
        <p:spPr>
          <a:xfrm>
            <a:off x="4860032" y="4874044"/>
            <a:ext cx="1945275" cy="1291260"/>
          </a:xfrm>
          <a:prstGeom prst="rect">
            <a:avLst/>
          </a:prstGeom>
        </p:spPr>
      </p:pic>
      <p:sp>
        <p:nvSpPr>
          <p:cNvPr id="19" name="Content Placeholder 4"/>
          <p:cNvSpPr txBox="1">
            <a:spLocks/>
          </p:cNvSpPr>
          <p:nvPr/>
        </p:nvSpPr>
        <p:spPr>
          <a:xfrm>
            <a:off x="5148064" y="5522116"/>
            <a:ext cx="799352" cy="50560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solidFill>
                  <a:srgbClr val="0000FF"/>
                </a:solidFill>
              </a:rPr>
              <a:t>4/10</a:t>
            </a:r>
          </a:p>
        </p:txBody>
      </p:sp>
      <p:pic>
        <p:nvPicPr>
          <p:cNvPr id="20" name="Picture 19"/>
          <p:cNvPicPr>
            <a:picLocks noChangeAspect="1"/>
          </p:cNvPicPr>
          <p:nvPr/>
        </p:nvPicPr>
        <p:blipFill>
          <a:blip r:embed="rId3" cstate="print"/>
          <a:stretch>
            <a:fillRect/>
          </a:stretch>
        </p:blipFill>
        <p:spPr>
          <a:xfrm>
            <a:off x="4886217" y="3145852"/>
            <a:ext cx="1945275" cy="1291260"/>
          </a:xfrm>
          <a:prstGeom prst="rect">
            <a:avLst/>
          </a:prstGeom>
        </p:spPr>
      </p:pic>
      <p:sp>
        <p:nvSpPr>
          <p:cNvPr id="21" name="Content Placeholder 4"/>
          <p:cNvSpPr txBox="1">
            <a:spLocks/>
          </p:cNvSpPr>
          <p:nvPr/>
        </p:nvSpPr>
        <p:spPr>
          <a:xfrm>
            <a:off x="5174249" y="3793924"/>
            <a:ext cx="799352" cy="50560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00FF"/>
                </a:solidFill>
              </a:rPr>
              <a:t>6</a:t>
            </a:r>
            <a:r>
              <a:rPr lang="en-US" sz="2800" b="1" dirty="0" smtClean="0">
                <a:solidFill>
                  <a:srgbClr val="0000FF"/>
                </a:solidFill>
              </a:rPr>
              <a:t>/10</a:t>
            </a:r>
          </a:p>
        </p:txBody>
      </p:sp>
      <p:sp>
        <p:nvSpPr>
          <p:cNvPr id="17" name="Content Placeholder 4"/>
          <p:cNvSpPr txBox="1">
            <a:spLocks/>
          </p:cNvSpPr>
          <p:nvPr/>
        </p:nvSpPr>
        <p:spPr>
          <a:xfrm>
            <a:off x="6947205" y="3001836"/>
            <a:ext cx="799352" cy="50560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solidFill>
                  <a:srgbClr val="0000FF"/>
                </a:solidFill>
              </a:rPr>
              <a:t>8</a:t>
            </a:r>
            <a:r>
              <a:rPr lang="en-US" sz="2800" b="1" dirty="0" smtClean="0">
                <a:solidFill>
                  <a:srgbClr val="0000FF"/>
                </a:solidFill>
              </a:rPr>
              <a:t>/10</a:t>
            </a:r>
          </a:p>
        </p:txBody>
      </p:sp>
      <p:pic>
        <p:nvPicPr>
          <p:cNvPr id="14" name="Picture 13"/>
          <p:cNvPicPr>
            <a:picLocks noChangeAspect="1"/>
          </p:cNvPicPr>
          <p:nvPr/>
        </p:nvPicPr>
        <p:blipFill>
          <a:blip r:embed="rId3" cstate="print"/>
          <a:stretch>
            <a:fillRect/>
          </a:stretch>
        </p:blipFill>
        <p:spPr>
          <a:xfrm>
            <a:off x="4858973" y="1484784"/>
            <a:ext cx="1945275" cy="1291260"/>
          </a:xfrm>
          <a:prstGeom prst="rect">
            <a:avLst/>
          </a:prstGeom>
        </p:spPr>
      </p:pic>
      <p:sp>
        <p:nvSpPr>
          <p:cNvPr id="15" name="Content Placeholder 4"/>
          <p:cNvSpPr txBox="1">
            <a:spLocks/>
          </p:cNvSpPr>
          <p:nvPr/>
        </p:nvSpPr>
        <p:spPr>
          <a:xfrm>
            <a:off x="5147005" y="2132856"/>
            <a:ext cx="799352" cy="50560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solidFill>
                  <a:srgbClr val="0000FF"/>
                </a:solidFill>
              </a:rPr>
              <a:t>9/10</a:t>
            </a:r>
          </a:p>
        </p:txBody>
      </p:sp>
      <p:pic>
        <p:nvPicPr>
          <p:cNvPr id="8" name="Picture 7"/>
          <p:cNvPicPr>
            <a:picLocks noChangeAspect="1"/>
          </p:cNvPicPr>
          <p:nvPr/>
        </p:nvPicPr>
        <p:blipFill>
          <a:blip r:embed="rId3" cstate="print"/>
          <a:stretch>
            <a:fillRect/>
          </a:stretch>
        </p:blipFill>
        <p:spPr>
          <a:xfrm>
            <a:off x="6650921" y="764704"/>
            <a:ext cx="1945275" cy="1291260"/>
          </a:xfrm>
          <a:prstGeom prst="rect">
            <a:avLst/>
          </a:prstGeom>
        </p:spPr>
      </p:pic>
      <p:sp>
        <p:nvSpPr>
          <p:cNvPr id="2" name="Title 1"/>
          <p:cNvSpPr>
            <a:spLocks noGrp="1"/>
          </p:cNvSpPr>
          <p:nvPr>
            <p:ph type="title"/>
          </p:nvPr>
        </p:nvSpPr>
        <p:spPr>
          <a:xfrm>
            <a:off x="457200" y="144016"/>
            <a:ext cx="4114800" cy="764704"/>
          </a:xfrm>
        </p:spPr>
        <p:txBody>
          <a:bodyPr>
            <a:normAutofit/>
          </a:bodyPr>
          <a:lstStyle/>
          <a:p>
            <a:r>
              <a:rPr lang="en-GB" sz="3200" dirty="0" smtClean="0">
                <a:latin typeface="Calibri" pitchFamily="34" charset="0"/>
                <a:cs typeface="Optima"/>
              </a:rPr>
              <a:t>Original Targets</a:t>
            </a:r>
            <a:endParaRPr lang="en-GB" sz="3200" dirty="0">
              <a:latin typeface="Calibri" pitchFamily="34" charset="0"/>
              <a:cs typeface="Optima"/>
            </a:endParaRPr>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6146" name="Picture 1" descr="Description: Description: Description: Logo"/>
          <p:cNvPicPr>
            <a:picLocks noChangeAspect="1" noChangeArrowheads="1"/>
          </p:cNvPicPr>
          <p:nvPr/>
        </p:nvPicPr>
        <p:blipFill>
          <a:blip r:embed="rId4" cstate="print"/>
          <a:srcRect/>
          <a:stretch>
            <a:fillRect/>
          </a:stretch>
        </p:blipFill>
        <p:spPr bwMode="auto">
          <a:xfrm>
            <a:off x="7715250" y="5589240"/>
            <a:ext cx="1428750" cy="1143000"/>
          </a:xfrm>
          <a:prstGeom prst="rect">
            <a:avLst/>
          </a:prstGeom>
          <a:noFill/>
          <a:ln w="9525">
            <a:noFill/>
            <a:miter lim="800000"/>
            <a:headEnd/>
            <a:tailEnd/>
          </a:ln>
        </p:spPr>
      </p:pic>
      <p:sp>
        <p:nvSpPr>
          <p:cNvPr id="6" name="Content Placeholder 2"/>
          <p:cNvSpPr txBox="1">
            <a:spLocks/>
          </p:cNvSpPr>
          <p:nvPr/>
        </p:nvSpPr>
        <p:spPr>
          <a:xfrm>
            <a:off x="467544" y="908720"/>
            <a:ext cx="4464496"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GB" sz="2000" b="1" dirty="0" smtClean="0">
                <a:cs typeface="Optima"/>
              </a:rPr>
              <a:t>Target 1 </a:t>
            </a:r>
          </a:p>
          <a:p>
            <a:pPr>
              <a:buFont typeface="Arial" pitchFamily="34" charset="0"/>
              <a:buNone/>
            </a:pPr>
            <a:r>
              <a:rPr lang="en-GB" sz="2000" dirty="0" smtClean="0">
                <a:cs typeface="Optima"/>
              </a:rPr>
              <a:t>Get Club established with a team </a:t>
            </a:r>
          </a:p>
          <a:p>
            <a:pPr>
              <a:buFont typeface="Arial" pitchFamily="34" charset="0"/>
              <a:buNone/>
            </a:pPr>
            <a:r>
              <a:rPr lang="en-GB" sz="2000" b="1" dirty="0" smtClean="0">
                <a:cs typeface="Optima"/>
              </a:rPr>
              <a:t>Target 2</a:t>
            </a:r>
          </a:p>
          <a:p>
            <a:pPr>
              <a:buFont typeface="Arial" pitchFamily="34" charset="0"/>
              <a:buNone/>
            </a:pPr>
            <a:r>
              <a:rPr lang="en-GB" sz="2000" dirty="0" smtClean="0">
                <a:cs typeface="Optima"/>
              </a:rPr>
              <a:t>Operate ethically reassure supporters</a:t>
            </a:r>
          </a:p>
          <a:p>
            <a:pPr>
              <a:buFont typeface="Arial" pitchFamily="34" charset="0"/>
              <a:buNone/>
            </a:pPr>
            <a:r>
              <a:rPr lang="en-GB" sz="2000" b="1" dirty="0" smtClean="0">
                <a:cs typeface="Optima"/>
              </a:rPr>
              <a:t>Target 3 </a:t>
            </a:r>
          </a:p>
          <a:p>
            <a:pPr>
              <a:buFont typeface="Arial" pitchFamily="34" charset="0"/>
              <a:buNone/>
            </a:pPr>
            <a:r>
              <a:rPr lang="en-GB" sz="2000" dirty="0" smtClean="0">
                <a:cs typeface="Optima"/>
              </a:rPr>
              <a:t>Pricing, promotion &amp; participation</a:t>
            </a:r>
          </a:p>
          <a:p>
            <a:pPr>
              <a:buFont typeface="Arial" pitchFamily="34" charset="0"/>
              <a:buNone/>
            </a:pPr>
            <a:r>
              <a:rPr lang="en-GB" sz="2000" b="1" dirty="0" smtClean="0">
                <a:cs typeface="Optima"/>
              </a:rPr>
              <a:t>Target 4</a:t>
            </a:r>
          </a:p>
          <a:p>
            <a:pPr marL="0" indent="0">
              <a:buFont typeface="Arial" pitchFamily="34" charset="0"/>
              <a:buNone/>
            </a:pPr>
            <a:r>
              <a:rPr lang="en-GB" sz="2000" dirty="0" smtClean="0">
                <a:cs typeface="Optima"/>
              </a:rPr>
              <a:t>Bids, partnership working and establishment of Community Trust</a:t>
            </a:r>
          </a:p>
          <a:p>
            <a:pPr>
              <a:buFont typeface="Arial" pitchFamily="34" charset="0"/>
              <a:buNone/>
            </a:pPr>
            <a:r>
              <a:rPr lang="en-GB" sz="2000" b="1" dirty="0" smtClean="0">
                <a:cs typeface="Optima"/>
              </a:rPr>
              <a:t>Target 5</a:t>
            </a:r>
          </a:p>
          <a:p>
            <a:pPr marL="0" indent="0">
              <a:buFont typeface="Arial" pitchFamily="34" charset="0"/>
              <a:buNone/>
              <a:tabLst>
                <a:tab pos="93663" algn="l"/>
              </a:tabLst>
            </a:pPr>
            <a:r>
              <a:rPr lang="en-GB" sz="2000" dirty="0" smtClean="0">
                <a:cs typeface="Optima"/>
              </a:rPr>
              <a:t>Insight, identifying segments to target and promoting to them</a:t>
            </a:r>
          </a:p>
          <a:p>
            <a:pPr>
              <a:buFont typeface="Arial" pitchFamily="34" charset="0"/>
              <a:buNone/>
            </a:pPr>
            <a:r>
              <a:rPr lang="en-GB" sz="2000" b="1" dirty="0" smtClean="0">
                <a:cs typeface="Optima"/>
              </a:rPr>
              <a:t>Target 6</a:t>
            </a:r>
          </a:p>
          <a:p>
            <a:pPr marL="0" indent="0">
              <a:buNone/>
            </a:pPr>
            <a:r>
              <a:rPr lang="en-GB" sz="2000" dirty="0" smtClean="0">
                <a:cs typeface="Optima"/>
              </a:rPr>
              <a:t>Follow up on attendance, develop ‘Buzz Marketing’, build strong relationships</a:t>
            </a:r>
          </a:p>
          <a:p>
            <a:pPr>
              <a:buFont typeface="Arial" pitchFamily="34" charset="0"/>
              <a:buNone/>
            </a:pPr>
            <a:r>
              <a:rPr lang="en-GB" sz="2000" dirty="0" smtClean="0"/>
              <a:t> </a:t>
            </a:r>
          </a:p>
          <a:p>
            <a:endParaRPr lang="en-GB" sz="1200" dirty="0"/>
          </a:p>
        </p:txBody>
      </p:sp>
      <p:sp>
        <p:nvSpPr>
          <p:cNvPr id="7" name="Title 1"/>
          <p:cNvSpPr txBox="1">
            <a:spLocks/>
          </p:cNvSpPr>
          <p:nvPr/>
        </p:nvSpPr>
        <p:spPr>
          <a:xfrm>
            <a:off x="4355976" y="144016"/>
            <a:ext cx="4716016"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latin typeface="Calibri" pitchFamily="34" charset="0"/>
                <a:cs typeface="Optima"/>
              </a:rPr>
              <a:t>How are we doing?</a:t>
            </a:r>
            <a:endParaRPr lang="en-GB" sz="3200" dirty="0">
              <a:latin typeface="Calibri" pitchFamily="34" charset="0"/>
              <a:cs typeface="Optima"/>
            </a:endParaRPr>
          </a:p>
        </p:txBody>
      </p:sp>
      <p:sp>
        <p:nvSpPr>
          <p:cNvPr id="5" name="Content Placeholder 4"/>
          <p:cNvSpPr>
            <a:spLocks noGrp="1"/>
          </p:cNvSpPr>
          <p:nvPr>
            <p:ph idx="1"/>
          </p:nvPr>
        </p:nvSpPr>
        <p:spPr>
          <a:xfrm>
            <a:off x="6876256" y="1412776"/>
            <a:ext cx="799352" cy="505601"/>
          </a:xfrm>
        </p:spPr>
        <p:txBody>
          <a:bodyPr>
            <a:normAutofit fontScale="85000" lnSpcReduction="10000"/>
          </a:bodyPr>
          <a:lstStyle/>
          <a:p>
            <a:pPr marL="0" indent="0">
              <a:buNone/>
            </a:pPr>
            <a:r>
              <a:rPr lang="en-US" sz="2800" b="1" dirty="0" smtClean="0">
                <a:solidFill>
                  <a:srgbClr val="0000FF"/>
                </a:solidFill>
              </a:rPr>
              <a:t>9/10</a:t>
            </a:r>
          </a:p>
        </p:txBody>
      </p:sp>
      <p:pic>
        <p:nvPicPr>
          <p:cNvPr id="24" name="Picture 23"/>
          <p:cNvPicPr>
            <a:picLocks noChangeAspect="1"/>
          </p:cNvPicPr>
          <p:nvPr/>
        </p:nvPicPr>
        <p:blipFill>
          <a:blip r:embed="rId3" cstate="print"/>
          <a:stretch>
            <a:fillRect/>
          </a:stretch>
        </p:blipFill>
        <p:spPr>
          <a:xfrm>
            <a:off x="6660232" y="4009948"/>
            <a:ext cx="1945275" cy="1291260"/>
          </a:xfrm>
          <a:prstGeom prst="rect">
            <a:avLst/>
          </a:prstGeom>
        </p:spPr>
      </p:pic>
      <p:sp>
        <p:nvSpPr>
          <p:cNvPr id="25" name="Content Placeholder 4"/>
          <p:cNvSpPr txBox="1">
            <a:spLocks/>
          </p:cNvSpPr>
          <p:nvPr/>
        </p:nvSpPr>
        <p:spPr>
          <a:xfrm>
            <a:off x="6948264" y="4658020"/>
            <a:ext cx="799352" cy="50560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solidFill>
                  <a:srgbClr val="0000FF"/>
                </a:solidFill>
              </a:rPr>
              <a:t>5/10</a:t>
            </a:r>
          </a:p>
        </p:txBody>
      </p:sp>
    </p:spTree>
    <p:extLst>
      <p:ext uri="{BB962C8B-B14F-4D97-AF65-F5344CB8AC3E}">
        <p14:creationId xmlns:p14="http://schemas.microsoft.com/office/powerpoint/2010/main" xmlns="" val="1495432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229600" cy="764704"/>
          </a:xfrm>
        </p:spPr>
        <p:txBody>
          <a:bodyPr>
            <a:normAutofit/>
          </a:bodyPr>
          <a:lstStyle/>
          <a:p>
            <a:r>
              <a:rPr lang="en-GB" sz="3600" dirty="0" smtClean="0">
                <a:latin typeface="Optima"/>
                <a:cs typeface="Optima"/>
              </a:rPr>
              <a:t>Pyramid of Potential Supporters</a:t>
            </a:r>
            <a:endParaRPr lang="en-GB" sz="3600" dirty="0">
              <a:latin typeface="Optima"/>
              <a:cs typeface="Optima"/>
            </a:endParaRPr>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6146" name="Picture 1" descr="Description: Description: Description: Logo"/>
          <p:cNvPicPr>
            <a:picLocks noChangeAspect="1" noChangeArrowheads="1"/>
          </p:cNvPicPr>
          <p:nvPr/>
        </p:nvPicPr>
        <p:blipFill>
          <a:blip r:embed="rId3" cstate="print"/>
          <a:srcRect/>
          <a:stretch>
            <a:fillRect/>
          </a:stretch>
        </p:blipFill>
        <p:spPr bwMode="auto">
          <a:xfrm>
            <a:off x="7715250" y="5589240"/>
            <a:ext cx="1428750" cy="1143000"/>
          </a:xfrm>
          <a:prstGeom prst="rect">
            <a:avLst/>
          </a:prstGeom>
          <a:noFill/>
          <a:ln w="9525">
            <a:noFill/>
            <a:miter lim="800000"/>
            <a:headEnd/>
            <a:tailEnd/>
          </a:ln>
        </p:spPr>
      </p:pic>
      <p:sp>
        <p:nvSpPr>
          <p:cNvPr id="5" name="Content Placeholder 4"/>
          <p:cNvSpPr>
            <a:spLocks noGrp="1"/>
          </p:cNvSpPr>
          <p:nvPr>
            <p:ph idx="1"/>
          </p:nvPr>
        </p:nvSpPr>
        <p:spPr>
          <a:xfrm>
            <a:off x="467544" y="1484784"/>
            <a:ext cx="7272808" cy="4669979"/>
          </a:xfrm>
        </p:spPr>
        <p:txBody>
          <a:bodyPr>
            <a:normAutofit/>
          </a:bodyPr>
          <a:lstStyle/>
          <a:p>
            <a:pPr marL="0" indent="0" algn="ctr">
              <a:spcBef>
                <a:spcPts val="0"/>
              </a:spcBef>
              <a:buNone/>
            </a:pPr>
            <a:r>
              <a:rPr lang="en-US" sz="1600" dirty="0" smtClean="0"/>
              <a:t>Active </a:t>
            </a:r>
          </a:p>
          <a:p>
            <a:pPr marL="0" indent="0" algn="ctr">
              <a:spcBef>
                <a:spcPts val="0"/>
              </a:spcBef>
              <a:buNone/>
            </a:pPr>
            <a:r>
              <a:rPr lang="en-US" sz="1600" dirty="0" smtClean="0"/>
              <a:t>volunteers </a:t>
            </a:r>
          </a:p>
          <a:p>
            <a:pPr marL="0" indent="0" algn="ctr">
              <a:spcBef>
                <a:spcPts val="0"/>
              </a:spcBef>
              <a:buNone/>
            </a:pPr>
            <a:r>
              <a:rPr lang="en-US" sz="1600" dirty="0" smtClean="0"/>
              <a:t>150</a:t>
            </a:r>
          </a:p>
          <a:p>
            <a:pPr marL="0" indent="0" algn="ctr">
              <a:spcBef>
                <a:spcPts val="0"/>
              </a:spcBef>
              <a:buNone/>
            </a:pPr>
            <a:endParaRPr lang="en-US" sz="1600" dirty="0" smtClean="0"/>
          </a:p>
          <a:p>
            <a:pPr marL="0" indent="0" algn="ctr">
              <a:spcBef>
                <a:spcPts val="0"/>
              </a:spcBef>
              <a:buNone/>
            </a:pPr>
            <a:r>
              <a:rPr lang="en-US" sz="1600" dirty="0" smtClean="0"/>
              <a:t>CFU members </a:t>
            </a:r>
          </a:p>
          <a:p>
            <a:pPr marL="0" indent="0" algn="ctr">
              <a:spcBef>
                <a:spcPts val="0"/>
              </a:spcBef>
              <a:buNone/>
            </a:pPr>
            <a:r>
              <a:rPr lang="en-US" sz="1600" dirty="0" smtClean="0"/>
              <a:t>1,500</a:t>
            </a:r>
          </a:p>
          <a:p>
            <a:pPr marL="0" indent="0" algn="ctr">
              <a:spcBef>
                <a:spcPts val="0"/>
              </a:spcBef>
              <a:buNone/>
            </a:pPr>
            <a:endParaRPr lang="en-US" sz="1600" dirty="0" smtClean="0"/>
          </a:p>
          <a:p>
            <a:pPr marL="0" indent="0" algn="ctr">
              <a:spcBef>
                <a:spcPts val="0"/>
              </a:spcBef>
              <a:buNone/>
            </a:pPr>
            <a:r>
              <a:rPr lang="en-US" sz="1600" dirty="0" smtClean="0"/>
              <a:t>Attend matches regularly </a:t>
            </a:r>
          </a:p>
          <a:p>
            <a:pPr marL="0" indent="0" algn="ctr">
              <a:spcBef>
                <a:spcPts val="0"/>
              </a:spcBef>
              <a:buNone/>
            </a:pPr>
            <a:r>
              <a:rPr lang="en-US" sz="1600" dirty="0" smtClean="0"/>
              <a:t>2,500</a:t>
            </a:r>
          </a:p>
          <a:p>
            <a:pPr marL="0" indent="0" algn="ctr">
              <a:spcBef>
                <a:spcPts val="0"/>
              </a:spcBef>
              <a:buNone/>
            </a:pPr>
            <a:endParaRPr lang="en-US" sz="1600" dirty="0" smtClean="0"/>
          </a:p>
          <a:p>
            <a:pPr marL="0" indent="0" algn="ctr">
              <a:spcBef>
                <a:spcPts val="0"/>
              </a:spcBef>
              <a:buNone/>
            </a:pPr>
            <a:r>
              <a:rPr lang="en-US" sz="1600" dirty="0" smtClean="0"/>
              <a:t>Identify and occasionally come</a:t>
            </a:r>
          </a:p>
          <a:p>
            <a:pPr marL="0" indent="0" algn="ctr">
              <a:spcBef>
                <a:spcPts val="0"/>
              </a:spcBef>
              <a:buNone/>
            </a:pPr>
            <a:r>
              <a:rPr lang="en-US" sz="1600" dirty="0" smtClean="0"/>
              <a:t> 6,000</a:t>
            </a:r>
          </a:p>
          <a:p>
            <a:pPr marL="0" indent="0" algn="ctr">
              <a:spcBef>
                <a:spcPts val="0"/>
              </a:spcBef>
              <a:buNone/>
            </a:pPr>
            <a:endParaRPr lang="en-US" sz="1600" dirty="0" smtClean="0"/>
          </a:p>
          <a:p>
            <a:pPr marL="0" indent="0" algn="ctr">
              <a:spcBef>
                <a:spcPts val="0"/>
              </a:spcBef>
              <a:buNone/>
            </a:pPr>
            <a:r>
              <a:rPr lang="en-US" sz="1600" dirty="0" smtClean="0"/>
              <a:t>Watch for results ‘used to come’ </a:t>
            </a:r>
          </a:p>
          <a:p>
            <a:pPr marL="0" indent="0" algn="ctr">
              <a:spcBef>
                <a:spcPts val="0"/>
              </a:spcBef>
              <a:buNone/>
            </a:pPr>
            <a:r>
              <a:rPr lang="en-US" sz="1600" dirty="0" smtClean="0"/>
              <a:t>20,000</a:t>
            </a:r>
          </a:p>
          <a:p>
            <a:pPr marL="0" indent="0" algn="ctr">
              <a:spcBef>
                <a:spcPts val="0"/>
              </a:spcBef>
              <a:buNone/>
            </a:pPr>
            <a:endParaRPr lang="en-US" sz="1600" dirty="0" smtClean="0"/>
          </a:p>
          <a:p>
            <a:pPr marL="0" indent="0" algn="ctr">
              <a:spcBef>
                <a:spcPts val="0"/>
              </a:spcBef>
              <a:buNone/>
            </a:pPr>
            <a:r>
              <a:rPr lang="en-US" sz="1600" dirty="0" smtClean="0"/>
              <a:t>Interested in football or the Club</a:t>
            </a:r>
          </a:p>
          <a:p>
            <a:pPr marL="0" indent="0" algn="ctr">
              <a:spcBef>
                <a:spcPts val="0"/>
              </a:spcBef>
              <a:buNone/>
            </a:pPr>
            <a:r>
              <a:rPr lang="en-US" sz="1600" dirty="0" smtClean="0"/>
              <a:t>50,000</a:t>
            </a:r>
            <a:endParaRPr lang="en-US" sz="1600" dirty="0"/>
          </a:p>
        </p:txBody>
      </p:sp>
      <p:sp>
        <p:nvSpPr>
          <p:cNvPr id="6" name="Isosceles Triangle 5"/>
          <p:cNvSpPr/>
          <p:nvPr/>
        </p:nvSpPr>
        <p:spPr>
          <a:xfrm>
            <a:off x="467544" y="1196752"/>
            <a:ext cx="7272808" cy="4968552"/>
          </a:xfrm>
          <a:prstGeom prst="triangle">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3848" y="2420888"/>
            <a:ext cx="1800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95736" y="3861048"/>
            <a:ext cx="381642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699792" y="3140968"/>
            <a:ext cx="280831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19672" y="4581128"/>
            <a:ext cx="489654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15616" y="5301208"/>
            <a:ext cx="597666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Striped Right Arrow 25"/>
          <p:cNvSpPr/>
          <p:nvPr/>
        </p:nvSpPr>
        <p:spPr>
          <a:xfrm rot="16200000">
            <a:off x="-228080" y="2756472"/>
            <a:ext cx="2471369" cy="1224136"/>
          </a:xfrm>
          <a:prstGeom prst="stripedRightArrow">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148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24"/>
            <a:ext cx="8435280" cy="764704"/>
          </a:xfrm>
        </p:spPr>
        <p:txBody>
          <a:bodyPr>
            <a:noAutofit/>
          </a:bodyPr>
          <a:lstStyle/>
          <a:p>
            <a:pPr algn="l"/>
            <a:r>
              <a:rPr lang="en-GB" sz="3600" dirty="0" smtClean="0">
                <a:latin typeface="Optima"/>
                <a:cs typeface="Optima"/>
              </a:rPr>
              <a:t>Pyramid of Potential Sponsors &amp; funders</a:t>
            </a:r>
            <a:endParaRPr lang="en-GB" sz="3600" dirty="0">
              <a:latin typeface="Optima"/>
              <a:cs typeface="Optima"/>
            </a:endParaRPr>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6146" name="Picture 1" descr="Description: Description: Description: Logo"/>
          <p:cNvPicPr>
            <a:picLocks noChangeAspect="1" noChangeArrowheads="1"/>
          </p:cNvPicPr>
          <p:nvPr/>
        </p:nvPicPr>
        <p:blipFill>
          <a:blip r:embed="rId3" cstate="print"/>
          <a:srcRect/>
          <a:stretch>
            <a:fillRect/>
          </a:stretch>
        </p:blipFill>
        <p:spPr bwMode="auto">
          <a:xfrm>
            <a:off x="7715250" y="5589240"/>
            <a:ext cx="1428750" cy="1143000"/>
          </a:xfrm>
          <a:prstGeom prst="rect">
            <a:avLst/>
          </a:prstGeom>
          <a:noFill/>
          <a:ln w="9525">
            <a:noFill/>
            <a:miter lim="800000"/>
            <a:headEnd/>
            <a:tailEnd/>
          </a:ln>
        </p:spPr>
      </p:pic>
      <p:sp>
        <p:nvSpPr>
          <p:cNvPr id="5" name="Content Placeholder 4"/>
          <p:cNvSpPr>
            <a:spLocks noGrp="1"/>
          </p:cNvSpPr>
          <p:nvPr>
            <p:ph idx="1"/>
          </p:nvPr>
        </p:nvSpPr>
        <p:spPr>
          <a:xfrm>
            <a:off x="467544" y="1484784"/>
            <a:ext cx="7272808" cy="4669979"/>
          </a:xfrm>
        </p:spPr>
        <p:txBody>
          <a:bodyPr>
            <a:noAutofit/>
          </a:bodyPr>
          <a:lstStyle/>
          <a:p>
            <a:pPr marL="0" indent="0" algn="ctr">
              <a:spcBef>
                <a:spcPts val="0"/>
              </a:spcBef>
              <a:buNone/>
            </a:pPr>
            <a:r>
              <a:rPr lang="en-US" sz="1800" dirty="0" smtClean="0"/>
              <a:t>CCFC </a:t>
            </a:r>
          </a:p>
          <a:p>
            <a:pPr marL="0" indent="0" algn="ctr">
              <a:spcBef>
                <a:spcPts val="0"/>
              </a:spcBef>
              <a:buNone/>
            </a:pPr>
            <a:r>
              <a:rPr lang="en-US" sz="1800" dirty="0" smtClean="0"/>
              <a:t>Sponsors </a:t>
            </a:r>
          </a:p>
          <a:p>
            <a:pPr marL="0" indent="0" algn="ctr">
              <a:spcBef>
                <a:spcPts val="0"/>
              </a:spcBef>
              <a:buNone/>
            </a:pPr>
            <a:r>
              <a:rPr lang="en-US" sz="1800" dirty="0" smtClean="0"/>
              <a:t>£10,000</a:t>
            </a:r>
          </a:p>
          <a:p>
            <a:pPr marL="0" indent="0" algn="ctr">
              <a:spcBef>
                <a:spcPts val="0"/>
              </a:spcBef>
              <a:buNone/>
            </a:pPr>
            <a:endParaRPr lang="en-US" sz="1200" dirty="0" smtClean="0"/>
          </a:p>
          <a:p>
            <a:pPr marL="0" indent="0" algn="ctr">
              <a:spcBef>
                <a:spcPts val="0"/>
              </a:spcBef>
              <a:buNone/>
            </a:pPr>
            <a:r>
              <a:rPr lang="en-US" sz="1800" dirty="0" smtClean="0"/>
              <a:t>CFC Sponsors 2010/11</a:t>
            </a:r>
          </a:p>
          <a:p>
            <a:pPr marL="0" indent="0" algn="ctr">
              <a:spcBef>
                <a:spcPts val="0"/>
              </a:spcBef>
              <a:buNone/>
            </a:pPr>
            <a:r>
              <a:rPr lang="en-US" sz="1800" dirty="0" smtClean="0"/>
              <a:t>£90,000</a:t>
            </a:r>
          </a:p>
          <a:p>
            <a:pPr marL="0" indent="0" algn="ctr">
              <a:spcBef>
                <a:spcPts val="0"/>
              </a:spcBef>
              <a:buNone/>
            </a:pPr>
            <a:endParaRPr lang="en-US" sz="1100" dirty="0" smtClean="0"/>
          </a:p>
          <a:p>
            <a:pPr marL="0" indent="0" algn="ctr">
              <a:spcBef>
                <a:spcPts val="0"/>
              </a:spcBef>
              <a:buNone/>
            </a:pPr>
            <a:r>
              <a:rPr lang="en-US" sz="1800" dirty="0" smtClean="0"/>
              <a:t>CFC Sponsors 2011/12</a:t>
            </a:r>
          </a:p>
          <a:p>
            <a:pPr marL="0" indent="0" algn="ctr">
              <a:spcBef>
                <a:spcPts val="0"/>
              </a:spcBef>
              <a:buNone/>
            </a:pPr>
            <a:r>
              <a:rPr lang="en-US" sz="1800" dirty="0" smtClean="0"/>
              <a:t>£200,000</a:t>
            </a:r>
          </a:p>
          <a:p>
            <a:pPr marL="0" indent="0" algn="ctr">
              <a:spcBef>
                <a:spcPts val="0"/>
              </a:spcBef>
              <a:buNone/>
            </a:pPr>
            <a:endParaRPr lang="en-US" sz="1100" dirty="0" smtClean="0"/>
          </a:p>
          <a:p>
            <a:pPr marL="0" indent="0" algn="ctr">
              <a:spcBef>
                <a:spcPts val="0"/>
              </a:spcBef>
              <a:buNone/>
            </a:pPr>
            <a:r>
              <a:rPr lang="en-US" sz="1800" dirty="0"/>
              <a:t>CFC Sponsors </a:t>
            </a:r>
            <a:r>
              <a:rPr lang="en-US" sz="1800" dirty="0" smtClean="0"/>
              <a:t>2012/13</a:t>
            </a:r>
            <a:endParaRPr lang="en-US" sz="1800" dirty="0"/>
          </a:p>
          <a:p>
            <a:pPr marL="0" indent="0" algn="ctr">
              <a:spcBef>
                <a:spcPts val="0"/>
              </a:spcBef>
              <a:buNone/>
            </a:pPr>
            <a:r>
              <a:rPr lang="en-US" sz="1800" dirty="0" smtClean="0"/>
              <a:t>£350,000</a:t>
            </a:r>
            <a:endParaRPr lang="en-US" sz="1800" dirty="0"/>
          </a:p>
          <a:p>
            <a:pPr marL="0" indent="0" algn="ctr">
              <a:spcBef>
                <a:spcPts val="0"/>
              </a:spcBef>
              <a:buNone/>
            </a:pPr>
            <a:endParaRPr lang="en-US" sz="1200" dirty="0" smtClean="0"/>
          </a:p>
          <a:p>
            <a:pPr marL="0" indent="0" algn="ctr">
              <a:spcBef>
                <a:spcPts val="0"/>
              </a:spcBef>
              <a:buNone/>
            </a:pPr>
            <a:r>
              <a:rPr lang="en-US" sz="1800" dirty="0" smtClean="0"/>
              <a:t>Potential CFC Sponsors 2013/14</a:t>
            </a:r>
          </a:p>
          <a:p>
            <a:pPr marL="0" indent="0" algn="ctr">
              <a:spcBef>
                <a:spcPts val="0"/>
              </a:spcBef>
              <a:buNone/>
            </a:pPr>
            <a:r>
              <a:rPr lang="en-US" sz="1800" dirty="0" smtClean="0"/>
              <a:t>£600,000</a:t>
            </a:r>
          </a:p>
          <a:p>
            <a:pPr marL="0" indent="0" algn="ctr">
              <a:spcBef>
                <a:spcPts val="0"/>
              </a:spcBef>
              <a:buNone/>
            </a:pPr>
            <a:endParaRPr lang="en-US" sz="1400" dirty="0" smtClean="0"/>
          </a:p>
          <a:p>
            <a:pPr marL="0" indent="0" algn="ctr">
              <a:spcBef>
                <a:spcPts val="0"/>
              </a:spcBef>
              <a:buNone/>
            </a:pPr>
            <a:r>
              <a:rPr lang="en-US" sz="1800" dirty="0"/>
              <a:t>Potential CFC Sponsors </a:t>
            </a:r>
            <a:r>
              <a:rPr lang="en-US" sz="1800" dirty="0" smtClean="0"/>
              <a:t>2014/15</a:t>
            </a:r>
            <a:endParaRPr lang="en-US" sz="1800" dirty="0"/>
          </a:p>
          <a:p>
            <a:pPr marL="0" indent="0" algn="ctr">
              <a:spcBef>
                <a:spcPts val="0"/>
              </a:spcBef>
              <a:buNone/>
            </a:pPr>
            <a:r>
              <a:rPr lang="en-US" sz="1800" dirty="0" smtClean="0"/>
              <a:t>£1,000,000</a:t>
            </a:r>
            <a:endParaRPr lang="en-US" sz="1800" dirty="0"/>
          </a:p>
        </p:txBody>
      </p:sp>
      <p:sp>
        <p:nvSpPr>
          <p:cNvPr id="6" name="Isosceles Triangle 5"/>
          <p:cNvSpPr/>
          <p:nvPr/>
        </p:nvSpPr>
        <p:spPr>
          <a:xfrm>
            <a:off x="467544" y="1196752"/>
            <a:ext cx="7272808" cy="4968552"/>
          </a:xfrm>
          <a:prstGeom prst="triangle">
            <a:avLst/>
          </a:prstGeom>
          <a:noFill/>
          <a:ln w="28575"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3848" y="2420888"/>
            <a:ext cx="18002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95736" y="3861048"/>
            <a:ext cx="381642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699792" y="3140968"/>
            <a:ext cx="280831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19672" y="4581128"/>
            <a:ext cx="489654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15616" y="5301208"/>
            <a:ext cx="597666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Striped Right Arrow 25"/>
          <p:cNvSpPr/>
          <p:nvPr/>
        </p:nvSpPr>
        <p:spPr>
          <a:xfrm rot="16200000">
            <a:off x="-228080" y="2756472"/>
            <a:ext cx="2471369" cy="1224136"/>
          </a:xfrm>
          <a:prstGeom prst="stripedRightArrow">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263680" y="1484784"/>
            <a:ext cx="2880320" cy="2308324"/>
          </a:xfrm>
          <a:prstGeom prst="rect">
            <a:avLst/>
          </a:prstGeom>
          <a:noFill/>
        </p:spPr>
        <p:txBody>
          <a:bodyPr wrap="square" rtlCol="0">
            <a:spAutoFit/>
          </a:bodyPr>
          <a:lstStyle/>
          <a:p>
            <a:r>
              <a:rPr lang="en-US" sz="2400" dirty="0" smtClean="0"/>
              <a:t>Includes all sponsorship, high level donations and funding for Community programmes</a:t>
            </a:r>
            <a:endParaRPr lang="en-US" sz="2400" dirty="0"/>
          </a:p>
        </p:txBody>
      </p:sp>
    </p:spTree>
    <p:extLst>
      <p:ext uri="{BB962C8B-B14F-4D97-AF65-F5344CB8AC3E}">
        <p14:creationId xmlns:p14="http://schemas.microsoft.com/office/powerpoint/2010/main" xmlns="" val="661947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80727"/>
          </a:xfrm>
        </p:spPr>
        <p:txBody>
          <a:bodyPr>
            <a:normAutofit/>
          </a:bodyPr>
          <a:lstStyle/>
          <a:p>
            <a:r>
              <a:rPr lang="en-GB" sz="3600" u="sng" dirty="0" smtClean="0"/>
              <a:t>Brainstorming</a:t>
            </a:r>
            <a:endParaRPr lang="en-GB" sz="3600" u="sng" dirty="0"/>
          </a:p>
        </p:txBody>
      </p:sp>
      <p:graphicFrame>
        <p:nvGraphicFramePr>
          <p:cNvPr id="4" name="Diagram 3"/>
          <p:cNvGraphicFramePr/>
          <p:nvPr/>
        </p:nvGraphicFramePr>
        <p:xfrm>
          <a:off x="0" y="980728"/>
          <a:ext cx="89644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5122" name="Picture 1" descr="Description: Description: Description: Logo"/>
          <p:cNvPicPr>
            <a:picLocks noChangeAspect="1" noChangeArrowheads="1"/>
          </p:cNvPicPr>
          <p:nvPr/>
        </p:nvPicPr>
        <p:blipFill>
          <a:blip r:embed="rId7" cstate="print"/>
          <a:srcRect/>
          <a:stretch>
            <a:fillRect/>
          </a:stretch>
        </p:blipFill>
        <p:spPr bwMode="auto">
          <a:xfrm>
            <a:off x="7715250" y="5589240"/>
            <a:ext cx="1428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GB" sz="2800" u="sng" dirty="0" smtClean="0"/>
              <a:t>CFU Platinum Club (1)</a:t>
            </a:r>
            <a:endParaRPr lang="en-GB" sz="2800" u="sng" dirty="0"/>
          </a:p>
        </p:txBody>
      </p:sp>
      <p:sp>
        <p:nvSpPr>
          <p:cNvPr id="3" name="Content Placeholder 2"/>
          <p:cNvSpPr>
            <a:spLocks noGrp="1"/>
          </p:cNvSpPr>
          <p:nvPr>
            <p:ph idx="1"/>
          </p:nvPr>
        </p:nvSpPr>
        <p:spPr>
          <a:xfrm>
            <a:off x="251520" y="836712"/>
            <a:ext cx="8496944" cy="5688632"/>
          </a:xfrm>
        </p:spPr>
        <p:txBody>
          <a:bodyPr>
            <a:noAutofit/>
          </a:bodyPr>
          <a:lstStyle/>
          <a:p>
            <a:pPr>
              <a:buNone/>
            </a:pPr>
            <a:r>
              <a:rPr lang="en-GB" sz="1200" b="1" dirty="0" smtClean="0"/>
              <a:t>Comparisons:</a:t>
            </a:r>
            <a:endParaRPr lang="en-GB" sz="1200" dirty="0" smtClean="0"/>
          </a:p>
          <a:p>
            <a:r>
              <a:rPr lang="en-GB" sz="1200" dirty="0" smtClean="0"/>
              <a:t>Exeter City FC - £2 per month membership package (2750 members)</a:t>
            </a:r>
          </a:p>
          <a:p>
            <a:r>
              <a:rPr lang="en-GB" sz="1200" dirty="0" smtClean="0"/>
              <a:t>AFC Wimbledon - £24 per annum (5000+ members)</a:t>
            </a:r>
          </a:p>
          <a:p>
            <a:r>
              <a:rPr lang="en-GB" sz="1200" dirty="0" smtClean="0"/>
              <a:t>FC United - £12 per annum (2700 members) </a:t>
            </a:r>
          </a:p>
          <a:p>
            <a:r>
              <a:rPr lang="en-GB" sz="1200" dirty="0" smtClean="0"/>
              <a:t>AFC Telford - £1 per annum + £5 per month standing order scheme</a:t>
            </a:r>
          </a:p>
          <a:p>
            <a:pPr>
              <a:buNone/>
            </a:pPr>
            <a:r>
              <a:rPr lang="en-GB" sz="1200" dirty="0" smtClean="0"/>
              <a:t> </a:t>
            </a:r>
          </a:p>
          <a:p>
            <a:pPr>
              <a:buNone/>
            </a:pPr>
            <a:r>
              <a:rPr lang="en-GB" sz="1200" b="1" dirty="0" smtClean="0"/>
              <a:t>CFU Platinum Club (in addition to £5 annual CFU membership fee)</a:t>
            </a:r>
            <a:endParaRPr lang="en-GB" sz="1200" dirty="0" smtClean="0"/>
          </a:p>
          <a:p>
            <a:r>
              <a:rPr lang="en-GB" sz="1200" dirty="0" smtClean="0"/>
              <a:t>Minimum £2 per month, with option to pay £5 / £10 per month</a:t>
            </a:r>
          </a:p>
          <a:p>
            <a:r>
              <a:rPr lang="en-GB" sz="1200" dirty="0" smtClean="0"/>
              <a:t>The CFU Platinum card will allow new and existing members of City Fans United the chance to enjoy additional benefits on top of the existing benefit of owning your football club, and having a say in the running of the club.</a:t>
            </a:r>
          </a:p>
          <a:p>
            <a:pPr>
              <a:buNone/>
            </a:pPr>
            <a:r>
              <a:rPr lang="en-GB" sz="1200" dirty="0" smtClean="0"/>
              <a:t> </a:t>
            </a:r>
          </a:p>
          <a:p>
            <a:pPr>
              <a:buNone/>
            </a:pPr>
            <a:r>
              <a:rPr lang="en-GB" sz="1200" b="1" i="1" dirty="0" smtClean="0"/>
              <a:t>Additional benefits for CFU Platinum members could be:</a:t>
            </a:r>
          </a:p>
          <a:p>
            <a:pPr>
              <a:buNone/>
            </a:pPr>
            <a:endParaRPr lang="en-GB" sz="1200" dirty="0" smtClean="0"/>
          </a:p>
          <a:p>
            <a:pPr>
              <a:buNone/>
            </a:pPr>
            <a:r>
              <a:rPr lang="en-GB" sz="1200" dirty="0" smtClean="0"/>
              <a:t> </a:t>
            </a:r>
            <a:r>
              <a:rPr lang="en-GB" sz="1200" b="1" dirty="0" smtClean="0"/>
              <a:t>Director for the Day – Monthly Draw</a:t>
            </a:r>
            <a:endParaRPr lang="en-GB" sz="1200" dirty="0" smtClean="0"/>
          </a:p>
          <a:p>
            <a:r>
              <a:rPr lang="en-GB" sz="1200" dirty="0" smtClean="0"/>
              <a:t>Each month a draw will be made whereby two Platinum Club members will be given the full Director experience with tickets for the Boardroom where you can meet Club legends, also Director seats in the Stadium, and additional benefits include free parking, complimentary matchday programme, as well as complimentary food and drink.</a:t>
            </a:r>
          </a:p>
          <a:p>
            <a:pPr>
              <a:buNone/>
            </a:pPr>
            <a:r>
              <a:rPr lang="en-GB" sz="1200" dirty="0" smtClean="0"/>
              <a:t> </a:t>
            </a:r>
          </a:p>
          <a:p>
            <a:pPr>
              <a:buNone/>
            </a:pPr>
            <a:r>
              <a:rPr lang="en-GB" sz="1200" b="1" dirty="0" smtClean="0"/>
              <a:t>Legends Lounge Draw for members</a:t>
            </a:r>
            <a:endParaRPr lang="en-GB" sz="1200" dirty="0" smtClean="0"/>
          </a:p>
          <a:p>
            <a:r>
              <a:rPr lang="en-GB" sz="1200" dirty="0" smtClean="0"/>
              <a:t>Each month will see a Draw made for a pair of tickets for the Legends Lounge experience, where you will enjoy the atmosphere in the Lounge, where the players of both sides and club legends frequent, giving the chance to be amongst the company of many current and former club officials. </a:t>
            </a:r>
          </a:p>
          <a:p>
            <a:pPr>
              <a:buNone/>
            </a:pPr>
            <a:r>
              <a:rPr lang="en-GB" sz="1200" dirty="0" smtClean="0"/>
              <a:t> </a:t>
            </a:r>
          </a:p>
          <a:p>
            <a:pPr>
              <a:buNone/>
            </a:pPr>
            <a:endParaRPr lang="en-GB" sz="1200" dirty="0" smtClean="0"/>
          </a:p>
          <a:p>
            <a:pPr>
              <a:buNone/>
            </a:pPr>
            <a:r>
              <a:rPr lang="en-GB" sz="1200" dirty="0" smtClean="0"/>
              <a:t> </a:t>
            </a:r>
          </a:p>
          <a:p>
            <a:endParaRPr lang="en-GB" sz="1200" dirty="0"/>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6146" name="Picture 1" descr="Description: Description: Description: Logo"/>
          <p:cNvPicPr>
            <a:picLocks noChangeAspect="1" noChangeArrowheads="1"/>
          </p:cNvPicPr>
          <p:nvPr/>
        </p:nvPicPr>
        <p:blipFill>
          <a:blip r:embed="rId3" cstate="print"/>
          <a:srcRect/>
          <a:stretch>
            <a:fillRect/>
          </a:stretch>
        </p:blipFill>
        <p:spPr bwMode="auto">
          <a:xfrm>
            <a:off x="7715250" y="5589240"/>
            <a:ext cx="1428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en-GB" sz="2800" u="sng" dirty="0" smtClean="0"/>
              <a:t>CFU Platinum Club (2)</a:t>
            </a:r>
            <a:endParaRPr lang="en-GB" sz="2800" u="sng" dirty="0"/>
          </a:p>
        </p:txBody>
      </p:sp>
      <p:sp>
        <p:nvSpPr>
          <p:cNvPr id="3" name="Content Placeholder 2"/>
          <p:cNvSpPr>
            <a:spLocks noGrp="1"/>
          </p:cNvSpPr>
          <p:nvPr>
            <p:ph idx="1"/>
          </p:nvPr>
        </p:nvSpPr>
        <p:spPr>
          <a:xfrm>
            <a:off x="457200" y="980728"/>
            <a:ext cx="8229600" cy="5472608"/>
          </a:xfrm>
        </p:spPr>
        <p:txBody>
          <a:bodyPr>
            <a:normAutofit/>
          </a:bodyPr>
          <a:lstStyle/>
          <a:p>
            <a:pPr>
              <a:buNone/>
            </a:pPr>
            <a:r>
              <a:rPr lang="en-GB" sz="1200" b="1" dirty="0" smtClean="0"/>
              <a:t>Draw for England, FA Cup, and Carling Cup Final tickets</a:t>
            </a:r>
            <a:endParaRPr lang="en-GB" sz="1200" dirty="0" smtClean="0"/>
          </a:p>
          <a:p>
            <a:r>
              <a:rPr lang="en-GB" sz="1200" dirty="0" smtClean="0"/>
              <a:t>As a new exclusive members offer, we’ll hold a draw for any tickets to home England matches, FA Cup Final </a:t>
            </a:r>
          </a:p>
          <a:p>
            <a:pPr>
              <a:buNone/>
            </a:pPr>
            <a:r>
              <a:rPr lang="en-GB" sz="1200" dirty="0" smtClean="0"/>
              <a:t>	and Carling Cup Final tickets that the Club will receive this season. </a:t>
            </a:r>
            <a:r>
              <a:rPr lang="en-GB" sz="1200" b="1" dirty="0" smtClean="0"/>
              <a:t>10% Discount in the Club Shop</a:t>
            </a:r>
            <a:endParaRPr lang="en-GB" sz="1200" dirty="0" smtClean="0"/>
          </a:p>
          <a:p>
            <a:r>
              <a:rPr lang="en-GB" sz="1200" dirty="0" smtClean="0"/>
              <a:t>All Platinum Club members will receive a 10% discount in the Club shop as part of their membership.</a:t>
            </a:r>
          </a:p>
          <a:p>
            <a:pPr>
              <a:buNone/>
            </a:pPr>
            <a:r>
              <a:rPr lang="en-GB" sz="1200" b="1" dirty="0" smtClean="0"/>
              <a:t> </a:t>
            </a:r>
            <a:endParaRPr lang="en-GB" sz="1200" dirty="0" smtClean="0"/>
          </a:p>
          <a:p>
            <a:pPr>
              <a:buNone/>
            </a:pPr>
            <a:r>
              <a:rPr lang="en-GB" sz="1200" b="1" dirty="0" smtClean="0"/>
              <a:t>£5 off Hospitality bookings </a:t>
            </a:r>
            <a:endParaRPr lang="en-GB" sz="1200" dirty="0" smtClean="0"/>
          </a:p>
          <a:p>
            <a:r>
              <a:rPr lang="en-GB" sz="1200" dirty="0" smtClean="0"/>
              <a:t>All Platinum Club members will receive a £5 discount on Hospitality bookings for matches throughout the season.</a:t>
            </a:r>
          </a:p>
          <a:p>
            <a:pPr>
              <a:buNone/>
            </a:pPr>
            <a:r>
              <a:rPr lang="en-GB" sz="1200" dirty="0" smtClean="0"/>
              <a:t> </a:t>
            </a:r>
          </a:p>
          <a:p>
            <a:pPr>
              <a:buNone/>
            </a:pPr>
            <a:r>
              <a:rPr lang="en-GB" sz="1200" b="1" dirty="0" smtClean="0"/>
              <a:t> Name on Team Sheet Draw</a:t>
            </a:r>
            <a:endParaRPr lang="en-GB" sz="1200" dirty="0" smtClean="0"/>
          </a:p>
          <a:p>
            <a:r>
              <a:rPr lang="en-GB" sz="1200" dirty="0" smtClean="0"/>
              <a:t>Each home game we’ll have a draw for one lucky Platinum member to have their name included on the official Team Sheet for home matches. </a:t>
            </a:r>
          </a:p>
          <a:p>
            <a:pPr>
              <a:buNone/>
            </a:pPr>
            <a:r>
              <a:rPr lang="en-GB" sz="1200" dirty="0" smtClean="0"/>
              <a:t> </a:t>
            </a:r>
            <a:r>
              <a:rPr lang="en-GB" sz="1200" b="1" dirty="0" smtClean="0"/>
              <a:t>Draw for 2 x tickets for End of Season Awards Night</a:t>
            </a:r>
            <a:endParaRPr lang="en-GB" sz="1200" dirty="0" smtClean="0"/>
          </a:p>
          <a:p>
            <a:r>
              <a:rPr lang="en-GB" sz="1200" dirty="0" smtClean="0"/>
              <a:t>Maybe a Christmas draw as it would be a bit late in the day to have a draw for 2 tickets when most people will have already have paid for their tickets earlier in the season.</a:t>
            </a:r>
          </a:p>
          <a:p>
            <a:pPr>
              <a:buNone/>
            </a:pPr>
            <a:r>
              <a:rPr lang="en-GB" sz="1200" b="1" dirty="0" smtClean="0"/>
              <a:t> </a:t>
            </a:r>
            <a:endParaRPr lang="en-GB" sz="1200" dirty="0" smtClean="0"/>
          </a:p>
          <a:p>
            <a:pPr>
              <a:buNone/>
            </a:pPr>
            <a:r>
              <a:rPr lang="en-GB" sz="1200" b="1" dirty="0" smtClean="0"/>
              <a:t>Certificate for all Platinum Club members</a:t>
            </a:r>
            <a:endParaRPr lang="en-GB" sz="1200" dirty="0" smtClean="0"/>
          </a:p>
          <a:p>
            <a:r>
              <a:rPr lang="en-GB" sz="1200" dirty="0" smtClean="0"/>
              <a:t>Each member to receive a certificate showing their participation in the Platinum Club scheme.</a:t>
            </a:r>
          </a:p>
          <a:p>
            <a:pPr>
              <a:buNone/>
            </a:pPr>
            <a:r>
              <a:rPr lang="en-GB" sz="1200" dirty="0" smtClean="0"/>
              <a:t> </a:t>
            </a:r>
          </a:p>
          <a:p>
            <a:pPr>
              <a:buNone/>
            </a:pPr>
            <a:r>
              <a:rPr lang="en-GB" sz="1200" dirty="0" smtClean="0"/>
              <a:t> </a:t>
            </a:r>
            <a:r>
              <a:rPr lang="en-GB" sz="1200" b="1" dirty="0" smtClean="0"/>
              <a:t>Possible name on new away shirt</a:t>
            </a:r>
            <a:r>
              <a:rPr lang="en-GB" sz="1200" dirty="0" smtClean="0"/>
              <a:t> (to be looked at for next away kit)</a:t>
            </a:r>
          </a:p>
          <a:p>
            <a:r>
              <a:rPr lang="en-GB" sz="1200" dirty="0" smtClean="0"/>
              <a:t>One idea that we are currently looking at is for all CFU Platinum members to have their name added to the next away shirt – this may be rolled out across the membership.</a:t>
            </a:r>
          </a:p>
          <a:p>
            <a:pPr>
              <a:buNone/>
            </a:pPr>
            <a:r>
              <a:rPr lang="en-GB" sz="1200" dirty="0" smtClean="0"/>
              <a:t> </a:t>
            </a:r>
          </a:p>
          <a:p>
            <a:endParaRPr lang="en-GB" sz="1200" dirty="0"/>
          </a:p>
        </p:txBody>
      </p:sp>
      <p:sp>
        <p:nvSpPr>
          <p:cNvPr id="4" name="Date Placeholder 3"/>
          <p:cNvSpPr>
            <a:spLocks noGrp="1"/>
          </p:cNvSpPr>
          <p:nvPr/>
        </p:nvSpPr>
        <p:spPr>
          <a:xfrm>
            <a:off x="107504" y="6381328"/>
            <a:ext cx="4232344"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rgbClr val="003399"/>
                </a:solidFill>
                <a:latin typeface="Optima"/>
                <a:ea typeface="+mn-ea"/>
                <a:cs typeface="Opti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rgbClr val="FFCC00"/>
                </a:solidFill>
              </a:rPr>
              <a:t>Our </a:t>
            </a:r>
            <a:r>
              <a:rPr lang="en-US" dirty="0" smtClean="0"/>
              <a:t>City. </a:t>
            </a:r>
            <a:r>
              <a:rPr lang="en-US" dirty="0" smtClean="0">
                <a:solidFill>
                  <a:srgbClr val="FFCC00"/>
                </a:solidFill>
              </a:rPr>
              <a:t>Our</a:t>
            </a:r>
            <a:r>
              <a:rPr lang="en-US" dirty="0" smtClean="0"/>
              <a:t> Community. </a:t>
            </a:r>
            <a:r>
              <a:rPr lang="en-US" dirty="0" smtClean="0">
                <a:solidFill>
                  <a:srgbClr val="FFCC00"/>
                </a:solidFill>
              </a:rPr>
              <a:t>Our</a:t>
            </a:r>
            <a:r>
              <a:rPr lang="en-US" dirty="0" smtClean="0"/>
              <a:t> Club.</a:t>
            </a:r>
            <a:endParaRPr lang="en-US" dirty="0"/>
          </a:p>
        </p:txBody>
      </p:sp>
      <p:pic>
        <p:nvPicPr>
          <p:cNvPr id="4098" name="Picture 1" descr="Description: Description: Description: Logo"/>
          <p:cNvPicPr>
            <a:picLocks noChangeAspect="1" noChangeArrowheads="1"/>
          </p:cNvPicPr>
          <p:nvPr/>
        </p:nvPicPr>
        <p:blipFill>
          <a:blip r:embed="rId2" cstate="print"/>
          <a:srcRect/>
          <a:stretch>
            <a:fillRect/>
          </a:stretch>
        </p:blipFill>
        <p:spPr bwMode="auto">
          <a:xfrm>
            <a:off x="7715250" y="5589240"/>
            <a:ext cx="14287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On-screen Show (4:3)</PresentationFormat>
  <Paragraphs>246</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CFU/CFC Fundraising Opportunities </vt:lpstr>
      <vt:lpstr>“A financially sustainable community-focused football club playing at the highest level possible in the English pyramid”</vt:lpstr>
      <vt:lpstr>Original Targets</vt:lpstr>
      <vt:lpstr>Original Targets</vt:lpstr>
      <vt:lpstr>Pyramid of Potential Supporters</vt:lpstr>
      <vt:lpstr>Pyramid of Potential Sponsors &amp; funders</vt:lpstr>
      <vt:lpstr>Brainstorming</vt:lpstr>
      <vt:lpstr>CFU Platinum Club (1)</vt:lpstr>
      <vt:lpstr>CFU Platinum Club (2)</vt:lpstr>
      <vt:lpstr>Community Share Scheme</vt:lpstr>
      <vt:lpstr>Squad Builder / Facilities / Ground Builder</vt:lpstr>
      <vt:lpstr>Fundraising Functions</vt:lpstr>
      <vt:lpstr>Other Fundraising </vt:lpstr>
      <vt:lpstr>Slide 14</vt:lpstr>
    </vt:vector>
  </TitlesOfParts>
  <Company>Airbus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 FC Fundraising Brainstorming</dc:title>
  <dc:creator>rhughes</dc:creator>
  <cp:lastModifiedBy>rhughes</cp:lastModifiedBy>
  <cp:revision>55</cp:revision>
  <dcterms:created xsi:type="dcterms:W3CDTF">2012-10-15T09:32:25Z</dcterms:created>
  <dcterms:modified xsi:type="dcterms:W3CDTF">2012-10-18T08:19:49Z</dcterms:modified>
</cp:coreProperties>
</file>